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41"/>
  </p:notesMasterIdLst>
  <p:sldIdLst>
    <p:sldId id="256" r:id="rId2"/>
    <p:sldId id="275" r:id="rId3"/>
    <p:sldId id="258" r:id="rId4"/>
    <p:sldId id="260" r:id="rId5"/>
    <p:sldId id="257" r:id="rId6"/>
    <p:sldId id="259" r:id="rId7"/>
    <p:sldId id="261" r:id="rId8"/>
    <p:sldId id="264" r:id="rId9"/>
    <p:sldId id="267" r:id="rId10"/>
    <p:sldId id="274" r:id="rId11"/>
    <p:sldId id="268" r:id="rId12"/>
    <p:sldId id="266" r:id="rId13"/>
    <p:sldId id="269" r:id="rId14"/>
    <p:sldId id="270" r:id="rId15"/>
    <p:sldId id="271" r:id="rId16"/>
    <p:sldId id="272" r:id="rId17"/>
    <p:sldId id="273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3" r:id="rId35"/>
    <p:sldId id="294" r:id="rId36"/>
    <p:sldId id="292" r:id="rId37"/>
    <p:sldId id="295" r:id="rId38"/>
    <p:sldId id="296" r:id="rId39"/>
    <p:sldId id="297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6" d="100"/>
          <a:sy n="96" d="100"/>
        </p:scale>
        <p:origin x="101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253C48-5752-4DCA-A7A3-04B3110D3796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0C669E-57C3-4A38-B4C7-98E1875E0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963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896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994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844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537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633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201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9095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950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8159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050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ED2BA-9265-46F4-AC7C-8AB91388AF10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A925F-2889-44C8-8A96-49544266F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80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ED2BA-9265-46F4-AC7C-8AB91388AF10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A925F-2889-44C8-8A96-49544266F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422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ED2BA-9265-46F4-AC7C-8AB91388AF10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A925F-2889-44C8-8A96-49544266F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536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ED2BA-9265-46F4-AC7C-8AB91388AF10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A925F-2889-44C8-8A96-49544266F55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72385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ED2BA-9265-46F4-AC7C-8AB91388AF10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A925F-2889-44C8-8A96-49544266F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8697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ED2BA-9265-46F4-AC7C-8AB91388AF10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A925F-2889-44C8-8A96-49544266F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169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ED2BA-9265-46F4-AC7C-8AB91388AF10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A925F-2889-44C8-8A96-49544266F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0702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ED2BA-9265-46F4-AC7C-8AB91388AF10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A925F-2889-44C8-8A96-49544266F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7878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ED2BA-9265-46F4-AC7C-8AB91388AF10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A925F-2889-44C8-8A96-49544266F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876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ED2BA-9265-46F4-AC7C-8AB91388AF10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A925F-2889-44C8-8A96-49544266F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18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ED2BA-9265-46F4-AC7C-8AB91388AF10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A925F-2889-44C8-8A96-49544266F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791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ED2BA-9265-46F4-AC7C-8AB91388AF10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A925F-2889-44C8-8A96-49544266F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441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ED2BA-9265-46F4-AC7C-8AB91388AF10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A925F-2889-44C8-8A96-49544266F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503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ED2BA-9265-46F4-AC7C-8AB91388AF10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A925F-2889-44C8-8A96-49544266F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463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ED2BA-9265-46F4-AC7C-8AB91388AF10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A925F-2889-44C8-8A96-49544266F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591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ED2BA-9265-46F4-AC7C-8AB91388AF10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A925F-2889-44C8-8A96-49544266F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249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ED2BA-9265-46F4-AC7C-8AB91388AF10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A925F-2889-44C8-8A96-49544266F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389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2FED2BA-9265-46F4-AC7C-8AB91388AF10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A925F-2889-44C8-8A96-49544266F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9624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Anatomical Language  and Body Planes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Jennifer Lucy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6603" y="2176890"/>
            <a:ext cx="4078577" cy="407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1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BODY CAVITIES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            </a:t>
            </a:r>
            <a:r>
              <a:rPr lang="en-US" sz="7200" dirty="0" smtClean="0"/>
              <a:t>Overview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16443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76201"/>
            <a:ext cx="8458200" cy="5953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/>
              <a:t>Body Cavities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1862138" y="1208089"/>
            <a:ext cx="8458200" cy="4554537"/>
          </a:xfr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dirty="0" smtClean="0"/>
              <a:t>Dorsal cavity :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smtClean="0"/>
              <a:t>protects the nervous system, and is divided into two subdivisions</a:t>
            </a:r>
          </a:p>
          <a:p>
            <a:pPr lvl="1" eaLnBrk="1" hangingPunct="1"/>
            <a:r>
              <a:rPr lang="en-US" altLang="en-US" dirty="0" smtClean="0"/>
              <a:t>Cranial cavity is within the skull and encases the brain</a:t>
            </a:r>
          </a:p>
          <a:p>
            <a:pPr lvl="1" eaLnBrk="1" hangingPunct="1"/>
            <a:r>
              <a:rPr lang="en-US" altLang="en-US" dirty="0" smtClean="0"/>
              <a:t>Vertebral cavity runs within the vertebral column and encases the spinal cord</a:t>
            </a:r>
          </a:p>
          <a:p>
            <a:pPr eaLnBrk="1" hangingPunct="1"/>
            <a:r>
              <a:rPr lang="en-US" altLang="en-US" dirty="0" smtClean="0"/>
              <a:t>Ventral cavity: 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smtClean="0"/>
              <a:t>houses the internal organs (viscera), and is divided into two subdivisions: thoracic and abdominopelvic</a:t>
            </a:r>
          </a:p>
        </p:txBody>
      </p:sp>
    </p:spTree>
    <p:extLst>
      <p:ext uri="{BB962C8B-B14F-4D97-AF65-F5344CB8AC3E}">
        <p14:creationId xmlns:p14="http://schemas.microsoft.com/office/powerpoint/2010/main" val="391079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72"/>
          <a:stretch>
            <a:fillRect/>
          </a:stretch>
        </p:blipFill>
        <p:spPr bwMode="auto">
          <a:xfrm>
            <a:off x="265113" y="1001713"/>
            <a:ext cx="8612187" cy="5305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083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76201"/>
            <a:ext cx="8458200" cy="5953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/>
              <a:t>Body Cavities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762001"/>
            <a:ext cx="8458200" cy="3171825"/>
          </a:xfr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mtClean="0"/>
              <a:t>Thoracic cavity is subdivided into pleural cavities, the mediastinum, and the pericardial cavity</a:t>
            </a:r>
          </a:p>
          <a:p>
            <a:pPr lvl="1" eaLnBrk="1" hangingPunct="1"/>
            <a:r>
              <a:rPr lang="en-US" altLang="en-US" smtClean="0"/>
              <a:t>Pleural cavities – each houses a lung</a:t>
            </a:r>
          </a:p>
          <a:p>
            <a:pPr lvl="1" eaLnBrk="1" hangingPunct="1"/>
            <a:r>
              <a:rPr lang="en-US" altLang="en-US" smtClean="0"/>
              <a:t>Mediastinum – contains the pericardial cavity, and surrounds the remaining thoracic organs</a:t>
            </a:r>
          </a:p>
          <a:p>
            <a:pPr lvl="1" eaLnBrk="1" hangingPunct="1"/>
            <a:r>
              <a:rPr lang="en-US" altLang="en-US" smtClean="0"/>
              <a:t>Pericardial – encloses the heart</a:t>
            </a: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37" t="24344" r="15485" b="40208"/>
          <a:stretch>
            <a:fillRect/>
          </a:stretch>
        </p:blipFill>
        <p:spPr bwMode="auto">
          <a:xfrm>
            <a:off x="3581400" y="4038601"/>
            <a:ext cx="5562600" cy="2678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86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76201"/>
            <a:ext cx="8458200" cy="5953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/>
              <a:t>Body Cavities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1862138" y="1295400"/>
            <a:ext cx="8458200" cy="4097338"/>
          </a:xfr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mtClean="0"/>
              <a:t>The abdominopelvic cavity is separated from the superior thoracic cavity by the dome-shaped diaphragm</a:t>
            </a:r>
          </a:p>
          <a:p>
            <a:pPr eaLnBrk="1" hangingPunct="1"/>
            <a:r>
              <a:rPr lang="en-US" altLang="en-US" smtClean="0"/>
              <a:t>It is composed of two subdivisions</a:t>
            </a:r>
          </a:p>
          <a:p>
            <a:pPr lvl="1" eaLnBrk="1" hangingPunct="1"/>
            <a:r>
              <a:rPr lang="en-US" altLang="en-US" smtClean="0"/>
              <a:t>Abdominal cavity – contains the stomach, intestines, spleen, liver, and other organs</a:t>
            </a:r>
          </a:p>
          <a:p>
            <a:pPr lvl="1" eaLnBrk="1" hangingPunct="1"/>
            <a:r>
              <a:rPr lang="en-US" altLang="en-US" smtClean="0"/>
              <a:t>Pelvic cavity – lies within the pelvis and contains the bladder, reproductive organs, and rectum</a:t>
            </a:r>
          </a:p>
        </p:txBody>
      </p:sp>
    </p:spTree>
    <p:extLst>
      <p:ext uri="{BB962C8B-B14F-4D97-AF65-F5344CB8AC3E}">
        <p14:creationId xmlns:p14="http://schemas.microsoft.com/office/powerpoint/2010/main" val="190334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76201"/>
            <a:ext cx="8458200" cy="5953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/>
              <a:t>Abdominopelvic Regions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2362200" y="1143001"/>
            <a:ext cx="3886200" cy="45513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Umbilical</a:t>
            </a:r>
          </a:p>
          <a:p>
            <a:pPr eaLnBrk="1" hangingPunct="1"/>
            <a:r>
              <a:rPr lang="en-US" altLang="en-US" dirty="0" smtClean="0"/>
              <a:t>Epigastric</a:t>
            </a:r>
          </a:p>
          <a:p>
            <a:pPr eaLnBrk="1" hangingPunct="1"/>
            <a:r>
              <a:rPr lang="en-US" altLang="en-US" dirty="0" err="1" smtClean="0"/>
              <a:t>Hypogastric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Right and left iliac or inguinal</a:t>
            </a:r>
          </a:p>
          <a:p>
            <a:pPr eaLnBrk="1" hangingPunct="1"/>
            <a:r>
              <a:rPr lang="en-US" altLang="en-US" dirty="0" smtClean="0"/>
              <a:t>Right and left lumbar</a:t>
            </a:r>
          </a:p>
          <a:p>
            <a:pPr eaLnBrk="1" hangingPunct="1"/>
            <a:r>
              <a:rPr lang="en-US" altLang="en-US" dirty="0" smtClean="0"/>
              <a:t>Right and left hypochondriac</a:t>
            </a:r>
          </a:p>
        </p:txBody>
      </p:sp>
      <p:pic>
        <p:nvPicPr>
          <p:cNvPr id="4813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5" r="11755" b="5072"/>
          <a:stretch>
            <a:fillRect/>
          </a:stretch>
        </p:blipFill>
        <p:spPr bwMode="auto">
          <a:xfrm>
            <a:off x="6402389" y="914401"/>
            <a:ext cx="3806825" cy="5305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54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76201"/>
            <a:ext cx="8458200" cy="5953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/>
              <a:t>Abdominopelvic Regions</a:t>
            </a:r>
          </a:p>
        </p:txBody>
      </p:sp>
      <p:pic>
        <p:nvPicPr>
          <p:cNvPr id="4915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72"/>
          <a:stretch>
            <a:fillRect/>
          </a:stretch>
        </p:blipFill>
        <p:spPr bwMode="auto">
          <a:xfrm>
            <a:off x="3124200" y="914401"/>
            <a:ext cx="5881688" cy="5305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09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72"/>
          <a:stretch>
            <a:fillRect/>
          </a:stretch>
        </p:blipFill>
        <p:spPr bwMode="auto">
          <a:xfrm>
            <a:off x="5410201" y="1143001"/>
            <a:ext cx="4467225" cy="4773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835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76201"/>
            <a:ext cx="8458200" cy="5953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/>
              <a:t>Abdominopelvic Quadrants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idx="1"/>
          </p:nvPr>
        </p:nvSpPr>
        <p:spPr>
          <a:xfrm>
            <a:off x="1192696" y="2496710"/>
            <a:ext cx="4446104" cy="226737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Right </a:t>
            </a:r>
            <a:r>
              <a:rPr lang="en-US" altLang="en-US" dirty="0" smtClean="0"/>
              <a:t>upper quadrant</a:t>
            </a:r>
            <a:endParaRPr lang="en-US" altLang="en-US" dirty="0" smtClean="0"/>
          </a:p>
          <a:p>
            <a:r>
              <a:rPr lang="en-US" altLang="en-US" dirty="0" smtClean="0"/>
              <a:t>Left </a:t>
            </a:r>
            <a:r>
              <a:rPr lang="en-US" altLang="en-US" dirty="0"/>
              <a:t>upper </a:t>
            </a:r>
            <a:r>
              <a:rPr lang="en-US" altLang="en-US" dirty="0" smtClean="0"/>
              <a:t>quadrant</a:t>
            </a:r>
            <a:endParaRPr lang="en-US" altLang="en-US" dirty="0" smtClean="0"/>
          </a:p>
          <a:p>
            <a:r>
              <a:rPr lang="en-US" altLang="en-US" dirty="0" smtClean="0"/>
              <a:t>Right </a:t>
            </a:r>
            <a:r>
              <a:rPr lang="en-US" altLang="en-US" dirty="0"/>
              <a:t>lower </a:t>
            </a:r>
            <a:r>
              <a:rPr lang="en-US" altLang="en-US" dirty="0" smtClean="0"/>
              <a:t>quadrant</a:t>
            </a:r>
            <a:endParaRPr lang="en-US" altLang="en-US" dirty="0" smtClean="0"/>
          </a:p>
          <a:p>
            <a:r>
              <a:rPr lang="en-US" altLang="en-US" dirty="0" smtClean="0"/>
              <a:t>Left </a:t>
            </a:r>
            <a:r>
              <a:rPr lang="en-US" altLang="en-US" dirty="0"/>
              <a:t>lower quadrant</a:t>
            </a:r>
          </a:p>
          <a:p>
            <a:pPr marL="0" indent="0" eaLnBrk="1" hangingPunct="1"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18560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Directional Terms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/>
              <a:t> PROXIMAL </a:t>
            </a:r>
          </a:p>
          <a:p>
            <a:pPr marL="0" indent="0">
              <a:buNone/>
            </a:pPr>
            <a:endParaRPr lang="en-US" sz="4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3950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Towards the point of origin</a:t>
            </a:r>
          </a:p>
          <a:p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94139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9071" y="342912"/>
            <a:ext cx="7944442" cy="595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4708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DISTAL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1677532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Away from or furthest from the point of origin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261459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6000" dirty="0" smtClean="0"/>
              <a:t>The wrist is more_______________ to the shoulder that the elbow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0372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Lateral</a:t>
            </a:r>
          </a:p>
        </p:txBody>
      </p:sp>
    </p:spTree>
    <p:extLst>
      <p:ext uri="{BB962C8B-B14F-4D97-AF65-F5344CB8AC3E}">
        <p14:creationId xmlns:p14="http://schemas.microsoft.com/office/powerpoint/2010/main" val="17609885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Away form the midline of the body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1673407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Medial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1297095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The spinal column is ___________________ to either shoulder blade.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5359691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8800" dirty="0" smtClean="0"/>
              <a:t>Inferior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24779812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Away from the head/ below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826969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Superior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593595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76201"/>
            <a:ext cx="8458200" cy="5953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/>
              <a:t>Anatomical Position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1828801" y="1828801"/>
            <a:ext cx="3636963" cy="3019425"/>
          </a:xfrm>
          <a:noFill/>
        </p:spPr>
        <p:txBody>
          <a:bodyPr wrap="none"/>
          <a:lstStyle/>
          <a:p>
            <a:pPr eaLnBrk="1" hangingPunct="1">
              <a:buFontTx/>
              <a:buNone/>
            </a:pPr>
            <a:r>
              <a:rPr lang="en-US" altLang="en-US" smtClean="0"/>
              <a:t>Body erect, 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feet slightly apart, 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palms facing forward, 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thumbs point away 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from the body</a:t>
            </a:r>
          </a:p>
        </p:txBody>
      </p:sp>
      <p:pic>
        <p:nvPicPr>
          <p:cNvPr id="26628" name="Picture 6" descr="ap1lf0107a_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5" r="26155" b="4546"/>
          <a:stretch>
            <a:fillRect/>
          </a:stretch>
        </p:blipFill>
        <p:spPr bwMode="auto">
          <a:xfrm>
            <a:off x="5486400" y="990600"/>
            <a:ext cx="2438400" cy="533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9" name="Picture 7" descr="ap1lf0107b_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5" r="38776" b="4546"/>
          <a:stretch>
            <a:fillRect/>
          </a:stretch>
        </p:blipFill>
        <p:spPr bwMode="auto">
          <a:xfrm>
            <a:off x="8001000" y="990600"/>
            <a:ext cx="2438400" cy="533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00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Towards the head end of the body /above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4395250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The neck is ________________-to the waist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2899666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sz="6600" dirty="0" smtClean="0"/>
              <a:t>The anatomical words for front are : </a:t>
            </a:r>
          </a:p>
          <a:p>
            <a:endParaRPr lang="en-US" sz="6600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3828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VENTRAL and ANTERIOR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362827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8000" dirty="0" smtClean="0"/>
              <a:t>The medical term for the back are</a:t>
            </a:r>
            <a:r>
              <a:rPr lang="en-US" dirty="0" smtClean="0"/>
              <a:t>……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3869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DORSAL and POSTERIOR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40866001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The trachea is ___________________to the esophagus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0007388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What is the term for between two structures?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0831480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INTERMEDIATE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1972495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6600" dirty="0" smtClean="0"/>
              <a:t>The index finger is ______________to the thumb and middle finger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897407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76201"/>
            <a:ext cx="8458200" cy="5953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/>
              <a:t>Directional Terms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182689"/>
            <a:ext cx="8458200" cy="4537075"/>
          </a:xfr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dirty="0" smtClean="0"/>
              <a:t>Superior (Cranial) &amp;Inferior (Caudal) – towards  and away from the head or upper part of a structure - above and below-</a:t>
            </a:r>
          </a:p>
          <a:p>
            <a:pPr marL="0" indent="0" eaLnBrk="1" hangingPunct="1">
              <a:buNone/>
            </a:pPr>
            <a:endParaRPr lang="en-US" altLang="en-US" dirty="0" smtClean="0"/>
          </a:p>
          <a:p>
            <a:pPr eaLnBrk="1" hangingPunct="1"/>
            <a:r>
              <a:rPr lang="en-US" altLang="en-US" dirty="0" smtClean="0"/>
              <a:t>Anterior (Ventral) and Posterior (Dorsal) – toward the front and back of the body- in front of and behind-</a:t>
            </a:r>
          </a:p>
          <a:p>
            <a:pPr marL="0" indent="0" eaLnBrk="1" hangingPunct="1">
              <a:buNone/>
            </a:pPr>
            <a:endParaRPr lang="en-US" altLang="en-US" dirty="0" smtClean="0"/>
          </a:p>
          <a:p>
            <a:pPr eaLnBrk="1" hangingPunct="1"/>
            <a:r>
              <a:rPr lang="en-US" altLang="en-US" dirty="0" smtClean="0"/>
              <a:t>Medial, Lateral, and Intermediate – toward the midline, away from the midline, and between a more medial and lateral structure</a:t>
            </a:r>
          </a:p>
        </p:txBody>
      </p:sp>
    </p:spTree>
    <p:extLst>
      <p:ext uri="{BB962C8B-B14F-4D97-AF65-F5344CB8AC3E}">
        <p14:creationId xmlns:p14="http://schemas.microsoft.com/office/powerpoint/2010/main" val="264914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73"/>
          <a:stretch>
            <a:fillRect/>
          </a:stretch>
        </p:blipFill>
        <p:spPr bwMode="auto">
          <a:xfrm>
            <a:off x="398463" y="1143000"/>
            <a:ext cx="8345487" cy="4541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122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3363" y="2052638"/>
            <a:ext cx="7787049" cy="41957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109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53914" y="2052638"/>
            <a:ext cx="6445948" cy="41957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445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76201"/>
            <a:ext cx="8458200" cy="5953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/>
              <a:t>Body Planes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838200"/>
            <a:ext cx="6477000" cy="5772150"/>
          </a:xfr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dirty="0" smtClean="0"/>
              <a:t>Sagittal and Medial – divides the body into right and left parts</a:t>
            </a:r>
          </a:p>
          <a:p>
            <a:pPr marL="0" indent="0" eaLnBrk="1" hangingPunct="1">
              <a:buNone/>
            </a:pPr>
            <a:endParaRPr lang="en-US" altLang="en-US" dirty="0" smtClean="0"/>
          </a:p>
          <a:p>
            <a:pPr eaLnBrk="1" hangingPunct="1"/>
            <a:r>
              <a:rPr lang="en-US" altLang="en-US" dirty="0" smtClean="0"/>
              <a:t>Midsagittal – sagittal plane that lies on the midline</a:t>
            </a:r>
          </a:p>
          <a:p>
            <a:pPr marL="0" indent="0" eaLnBrk="1" hangingPunct="1">
              <a:buNone/>
            </a:pPr>
            <a:endParaRPr lang="en-US" altLang="en-US" dirty="0" smtClean="0"/>
          </a:p>
          <a:p>
            <a:pPr eaLnBrk="1" hangingPunct="1"/>
            <a:r>
              <a:rPr lang="en-US" altLang="en-US" dirty="0" smtClean="0"/>
              <a:t>Frontal or Coronal – divides the body into anterior and posterior parts</a:t>
            </a:r>
          </a:p>
          <a:p>
            <a:pPr eaLnBrk="1" hangingPunct="1"/>
            <a:r>
              <a:rPr lang="en-US" altLang="en-US" dirty="0" smtClean="0"/>
              <a:t>Transverse or horizontal (cross section) – divides the body into superior and inferior parts</a:t>
            </a: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72"/>
          <a:stretch>
            <a:fillRect/>
          </a:stretch>
        </p:blipFill>
        <p:spPr bwMode="auto">
          <a:xfrm>
            <a:off x="8305800" y="2590800"/>
            <a:ext cx="2209800" cy="1981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914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76201"/>
            <a:ext cx="8458200" cy="5953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/>
              <a:t>Body Planes</a:t>
            </a:r>
          </a:p>
        </p:txBody>
      </p:sp>
      <p:pic>
        <p:nvPicPr>
          <p:cNvPr id="36867" name="Picture 4" descr="ap1lf0108_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3" r="20549" b="14073"/>
          <a:stretch>
            <a:fillRect/>
          </a:stretch>
        </p:blipFill>
        <p:spPr bwMode="auto">
          <a:xfrm>
            <a:off x="4038601" y="990600"/>
            <a:ext cx="3954463" cy="533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ext Box 5"/>
          <p:cNvSpPr txBox="1">
            <a:spLocks noChangeArrowheads="1"/>
          </p:cNvSpPr>
          <p:nvPr/>
        </p:nvSpPr>
        <p:spPr bwMode="auto">
          <a:xfrm>
            <a:off x="1981200" y="17526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CC3300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CC3300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CC3300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CC3300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42342" name="Text Box 6"/>
          <p:cNvSpPr txBox="1">
            <a:spLocks noChangeArrowheads="1"/>
          </p:cNvSpPr>
          <p:nvPr/>
        </p:nvSpPr>
        <p:spPr bwMode="auto">
          <a:xfrm>
            <a:off x="7924800" y="28194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CC3300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CC3300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CC3300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CC3300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cs typeface="Times New Roman" panose="02020603050405020304" pitchFamily="18" charset="0"/>
              </a:rPr>
              <a:t>←</a:t>
            </a:r>
            <a:r>
              <a:rPr lang="en-US" altLang="en-US"/>
              <a:t>Transverse Plane</a:t>
            </a:r>
          </a:p>
        </p:txBody>
      </p:sp>
      <p:sp>
        <p:nvSpPr>
          <p:cNvPr id="142343" name="Text Box 7"/>
          <p:cNvSpPr txBox="1">
            <a:spLocks noChangeArrowheads="1"/>
          </p:cNvSpPr>
          <p:nvPr/>
        </p:nvSpPr>
        <p:spPr bwMode="auto">
          <a:xfrm>
            <a:off x="6858000" y="4495800"/>
            <a:ext cx="439947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CC3300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CC3300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CC3300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CC3300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 smtClean="0">
                <a:cs typeface="Times New Roman" panose="02020603050405020304" pitchFamily="18" charset="0"/>
              </a:rPr>
              <a:t>←         </a:t>
            </a:r>
            <a:r>
              <a:rPr lang="en-US" altLang="en-US" dirty="0" smtClean="0"/>
              <a:t> Sagittal </a:t>
            </a:r>
            <a:r>
              <a:rPr lang="en-US" altLang="en-US" dirty="0"/>
              <a:t>Plane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143000" y="1565277"/>
            <a:ext cx="3200400" cy="830263"/>
            <a:chOff x="-240" y="986"/>
            <a:chExt cx="2016" cy="523"/>
          </a:xfrm>
        </p:grpSpPr>
        <p:sp>
          <p:nvSpPr>
            <p:cNvPr id="36872" name="Text Box 8"/>
            <p:cNvSpPr txBox="1">
              <a:spLocks noChangeArrowheads="1"/>
            </p:cNvSpPr>
            <p:nvPr/>
          </p:nvSpPr>
          <p:spPr bwMode="auto">
            <a:xfrm>
              <a:off x="-240" y="986"/>
              <a:ext cx="1680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CC3300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CC3300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CC3300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35000"/>
                </a:spcBef>
                <a:spcAft>
                  <a:spcPct val="0"/>
                </a:spcAft>
                <a:buClr>
                  <a:srgbClr val="CC3300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dirty="0"/>
                <a:t>Frontal or Coronal Plane</a:t>
              </a:r>
            </a:p>
          </p:txBody>
        </p:sp>
        <p:sp>
          <p:nvSpPr>
            <p:cNvPr id="36873" name="Line 9"/>
            <p:cNvSpPr>
              <a:spLocks noChangeShapeType="1"/>
            </p:cNvSpPr>
            <p:nvPr/>
          </p:nvSpPr>
          <p:spPr bwMode="auto">
            <a:xfrm>
              <a:off x="1440" y="1248"/>
              <a:ext cx="33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3702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2" grpId="0"/>
      <p:bldP spid="14234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66</TotalTime>
  <Words>484</Words>
  <Application>Microsoft Office PowerPoint</Application>
  <PresentationFormat>Widescreen</PresentationFormat>
  <Paragraphs>90</Paragraphs>
  <Slides>39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Calibri</vt:lpstr>
      <vt:lpstr>Century Gothic</vt:lpstr>
      <vt:lpstr>Times New Roman</vt:lpstr>
      <vt:lpstr>Wingdings 3</vt:lpstr>
      <vt:lpstr>Ion</vt:lpstr>
      <vt:lpstr>Anatomical Language  and Body Planes</vt:lpstr>
      <vt:lpstr>PowerPoint Presentation</vt:lpstr>
      <vt:lpstr>Anatomical Position</vt:lpstr>
      <vt:lpstr>Directional Terms</vt:lpstr>
      <vt:lpstr>PowerPoint Presentation</vt:lpstr>
      <vt:lpstr>PowerPoint Presentation</vt:lpstr>
      <vt:lpstr>PowerPoint Presentation</vt:lpstr>
      <vt:lpstr>Body Planes</vt:lpstr>
      <vt:lpstr>Body Planes</vt:lpstr>
      <vt:lpstr>                BODY CAVITIES</vt:lpstr>
      <vt:lpstr>Body Cavities</vt:lpstr>
      <vt:lpstr>PowerPoint Presentation</vt:lpstr>
      <vt:lpstr>Body Cavities</vt:lpstr>
      <vt:lpstr>Body Cavities</vt:lpstr>
      <vt:lpstr>Abdominopelvic Regions</vt:lpstr>
      <vt:lpstr>Abdominopelvic Regions</vt:lpstr>
      <vt:lpstr>Abdominopelvic Quadrants</vt:lpstr>
      <vt:lpstr>Directional Terms </vt:lpstr>
      <vt:lpstr>PowerPoint Presentation</vt:lpstr>
      <vt:lpstr>PowerPoint Presentation</vt:lpstr>
      <vt:lpstr>PowerPoint Presentation</vt:lpstr>
      <vt:lpstr>PowerPoint Presentation</vt:lpstr>
      <vt:lpstr>Lateral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Fulton County School System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Anatomical Language  and Body Planes</dc:title>
  <dc:creator>Lucy, Jennifer M</dc:creator>
  <cp:lastModifiedBy>Lucy, Jennifer M</cp:lastModifiedBy>
  <cp:revision>12</cp:revision>
  <dcterms:created xsi:type="dcterms:W3CDTF">2015-08-31T17:10:49Z</dcterms:created>
  <dcterms:modified xsi:type="dcterms:W3CDTF">2016-09-13T13:08:07Z</dcterms:modified>
</cp:coreProperties>
</file>