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34"/>
  </p:notesMasterIdLst>
  <p:sldIdLst>
    <p:sldId id="293" r:id="rId2"/>
    <p:sldId id="256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9" r:id="rId24"/>
    <p:sldId id="295" r:id="rId25"/>
    <p:sldId id="280" r:id="rId26"/>
    <p:sldId id="281" r:id="rId27"/>
    <p:sldId id="277" r:id="rId28"/>
    <p:sldId id="282" r:id="rId29"/>
    <p:sldId id="283" r:id="rId30"/>
    <p:sldId id="284" r:id="rId31"/>
    <p:sldId id="285" r:id="rId32"/>
    <p:sldId id="291" r:id="rId3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1CA040-C417-4039-86E3-285375AAF53E}">
  <a:tblStyle styleId="{101CA040-C417-4039-86E3-285375AAF53E}" styleName="Table_0"/>
  <a:tblStyle styleId="{1CD893C6-B709-44E7-8CCA-F46328423277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30" y="67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9002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18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9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287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986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929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8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297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685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11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948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47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950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9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558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949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383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046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306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58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95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30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7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34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06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98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69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71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5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407" y="-9409"/>
            <a:ext cx="10188671" cy="763881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217" y="2671705"/>
            <a:ext cx="6474132" cy="1829224"/>
          </a:xfrm>
        </p:spPr>
        <p:txBody>
          <a:bodyPr anchor="b"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217" y="4500927"/>
            <a:ext cx="6474132" cy="121877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4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6" cy="3781778"/>
          </a:xfrm>
        </p:spPr>
        <p:txBody>
          <a:bodyPr anchor="ctr">
            <a:normAutofit/>
          </a:bodyPr>
          <a:lstStyle>
            <a:lvl1pPr algn="l">
              <a:defRPr sz="48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3" y="4967111"/>
            <a:ext cx="7053016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83" y="677334"/>
            <a:ext cx="6746869" cy="3358444"/>
          </a:xfrm>
        </p:spPr>
        <p:txBody>
          <a:bodyPr anchor="ctr">
            <a:normAutofit/>
          </a:bodyPr>
          <a:lstStyle>
            <a:lvl1pPr algn="l">
              <a:defRPr sz="48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3416" y="4035778"/>
            <a:ext cx="6022004" cy="423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7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4967111"/>
            <a:ext cx="7053017" cy="174551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6346" y="87819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7444" y="320728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15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2146654"/>
            <a:ext cx="7053017" cy="2883844"/>
          </a:xfrm>
        </p:spPr>
        <p:txBody>
          <a:bodyPr anchor="b">
            <a:normAutofit/>
          </a:bodyPr>
          <a:lstStyle>
            <a:lvl1pPr algn="l">
              <a:defRPr sz="48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83" y="677334"/>
            <a:ext cx="6746869" cy="3358444"/>
          </a:xfrm>
        </p:spPr>
        <p:txBody>
          <a:bodyPr anchor="ctr">
            <a:normAutofit/>
          </a:bodyPr>
          <a:lstStyle>
            <a:lvl1pPr algn="l">
              <a:defRPr sz="48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0" y="4459111"/>
            <a:ext cx="7053018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6346" y="878198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7444" y="3207285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988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" y="677334"/>
            <a:ext cx="7046072" cy="3358444"/>
          </a:xfrm>
        </p:spPr>
        <p:txBody>
          <a:bodyPr anchor="ctr">
            <a:normAutofit/>
          </a:bodyPr>
          <a:lstStyle>
            <a:lvl1pPr algn="l">
              <a:defRPr sz="488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0" y="4459111"/>
            <a:ext cx="7053018" cy="5713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67">
                <a:solidFill>
                  <a:schemeClr val="accent1"/>
                </a:solidFill>
              </a:defRPr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5030498"/>
            <a:ext cx="7053017" cy="168212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458" y="677334"/>
            <a:ext cx="1087569" cy="583494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2" y="677334"/>
            <a:ext cx="5772251" cy="58349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71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3000965"/>
            <a:ext cx="7053017" cy="2029534"/>
          </a:xfrm>
        </p:spPr>
        <p:txBody>
          <a:bodyPr anchor="b"/>
          <a:lstStyle>
            <a:lvl1pPr algn="l">
              <a:defRPr sz="4444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5030498"/>
            <a:ext cx="7053017" cy="956000"/>
          </a:xfrm>
        </p:spPr>
        <p:txBody>
          <a:bodyPr anchor="t"/>
          <a:lstStyle>
            <a:lvl1pPr marL="0" indent="0" algn="l">
              <a:buNone/>
              <a:defRPr sz="22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6" cy="1467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400654"/>
            <a:ext cx="3431232" cy="431196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9116" y="2400656"/>
            <a:ext cx="3431233" cy="43119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778"/>
            </a:lvl2pPr>
            <a:lvl3pPr>
              <a:defRPr sz="1556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4" cy="14675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2401092"/>
            <a:ext cx="3434080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041385"/>
            <a:ext cx="3434080" cy="36712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67" y="2401092"/>
            <a:ext cx="3434080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6267" y="3041385"/>
            <a:ext cx="3434080" cy="367124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77333"/>
            <a:ext cx="7053016" cy="1467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1665115"/>
            <a:ext cx="3100202" cy="1420518"/>
          </a:xfrm>
        </p:spPr>
        <p:txBody>
          <a:bodyPr anchor="b">
            <a:normAutofit/>
          </a:bodyPr>
          <a:lstStyle>
            <a:lvl1pPr>
              <a:defRPr sz="22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084" y="572139"/>
            <a:ext cx="3762263" cy="614048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2" y="3085633"/>
            <a:ext cx="3100202" cy="2871610"/>
          </a:xfrm>
        </p:spPr>
        <p:txBody>
          <a:bodyPr>
            <a:normAutofit/>
          </a:bodyPr>
          <a:lstStyle>
            <a:lvl1pPr marL="0" indent="0">
              <a:buNone/>
              <a:defRPr sz="1556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5334000"/>
            <a:ext cx="7053016" cy="629709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2" y="677333"/>
            <a:ext cx="7053016" cy="42730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2" y="5963709"/>
            <a:ext cx="7053016" cy="748916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407" y="-9409"/>
            <a:ext cx="10188672" cy="763881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3" y="677333"/>
            <a:ext cx="7053014" cy="146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2" y="2400656"/>
            <a:ext cx="7053016" cy="4311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5842" y="6712626"/>
            <a:ext cx="76014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3" y="6712626"/>
            <a:ext cx="513663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751" y="6712626"/>
            <a:ext cx="569598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507995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5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ts val="111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09800"/>
            <a:ext cx="8331200" cy="1219199"/>
          </a:xfrm>
        </p:spPr>
        <p:txBody>
          <a:bodyPr/>
          <a:lstStyle/>
          <a:p>
            <a:r>
              <a:rPr lang="en-US" dirty="0" smtClean="0"/>
              <a:t>The Peripheral</a:t>
            </a:r>
            <a:r>
              <a:rPr lang="en-US" dirty="0"/>
              <a:t> </a:t>
            </a:r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448258"/>
            <a:ext cx="3798137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17000" cy="879475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Trigeminal Nerve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0" y="844550"/>
            <a:ext cx="9015413" cy="4923271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36008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main sensory nerve of the face. It has a large branch that passes through the foramen </a:t>
            </a:r>
            <a:r>
              <a:rPr lang="en-US" sz="291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ovale</a:t>
            </a: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skull. It has three parts</a:t>
            </a:r>
            <a:r>
              <a:rPr lang="en-US" sz="291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36008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endParaRPr lang="en-US" sz="291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992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None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1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Motor: Assess masseter and temple muscles.</a:t>
            </a:r>
          </a:p>
          <a:p>
            <a:pPr marL="144992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None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91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jaw: have patient clench teeth </a:t>
            </a:r>
          </a:p>
          <a:p>
            <a:pPr marL="144992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None/>
            </a:pPr>
            <a:endParaRPr lang="en-US" sz="291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992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None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1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Sensory: Close eyes :Apply cotton ball to forehead    &amp; jaw. Have them tell you when they feel it</a:t>
            </a:r>
          </a:p>
        </p:txBody>
      </p:sp>
      <p:sp>
        <p:nvSpPr>
          <p:cNvPr id="69" name="Shape 69"/>
          <p:cNvSpPr/>
          <p:nvPr/>
        </p:nvSpPr>
        <p:spPr>
          <a:xfrm>
            <a:off x="7950200" y="2209800"/>
            <a:ext cx="2209800" cy="53466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017000" cy="944563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VI: </a:t>
            </a:r>
            <a:r>
              <a:rPr lang="en-US" sz="4583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Abducens</a:t>
            </a:r>
            <a:endParaRPr lang="en-US" sz="458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0" y="1457325"/>
            <a:ext cx="9863138" cy="25389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one of the eye muscles (lateral rectus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patient follow finger from side to side without </a:t>
            </a: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 head.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955800" y="3976966"/>
            <a:ext cx="6146800" cy="34833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017000" cy="923925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VII. </a:t>
            </a: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Facial Nerve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9372600" cy="3349635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marL="381000" marR="0" lvl="0" indent="-23600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innervates the muscles of facial expression.</a:t>
            </a:r>
          </a:p>
          <a:p>
            <a:pPr marL="381000" marR="0" lvl="0" indent="-236008" algn="l">
              <a:lnSpc>
                <a:spcPct val="100000"/>
              </a:lnSpc>
              <a:spcBef>
                <a:spcPts val="527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person who cannot blink or smile may have damage to this nerve. </a:t>
            </a:r>
          </a:p>
          <a:p>
            <a:pPr marL="381000" marR="0" lvl="0" indent="-236008" algn="l">
              <a:lnSpc>
                <a:spcPct val="100000"/>
              </a:lnSpc>
              <a:spcBef>
                <a:spcPts val="527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BELL’S PALSY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damage of the facial nerve causing paralysis on one side. </a:t>
            </a:r>
            <a:endParaRPr lang="en-US" sz="2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36008" algn="l">
              <a:lnSpc>
                <a:spcPct val="100000"/>
              </a:lnSpc>
              <a:spcBef>
                <a:spcPts val="527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patient smile, frown, raise </a:t>
            </a:r>
          </a:p>
          <a:p>
            <a:pPr marL="144992" marR="0" lvl="0" indent="0" algn="l">
              <a:lnSpc>
                <a:spcPct val="100000"/>
              </a:lnSpc>
              <a:spcBef>
                <a:spcPts val="527"/>
              </a:spcBef>
              <a:spcAft>
                <a:spcPts val="0"/>
              </a:spcAft>
              <a:buClr>
                <a:srgbClr val="000000"/>
              </a:buClr>
              <a:buSzPct val="167624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eyebrows and puff out cheeks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6070600" y="3124200"/>
            <a:ext cx="4089400" cy="46196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VIII. VESTIBULOCOCHLEAR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4294967295"/>
          </p:nvPr>
        </p:nvSpPr>
        <p:spPr>
          <a:xfrm>
            <a:off x="0" y="1235075"/>
            <a:ext cx="9015413" cy="6231834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Transmits hearing and balance. (also called </a:t>
            </a:r>
            <a:r>
              <a:rPr lang="en-US" sz="3333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uditory nerve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 2 </a:t>
            </a:r>
            <a:r>
              <a:rPr lang="en-US" sz="33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ft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away whisper a number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you move towards person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Balance: Spin person 10 times then 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Stop: Check for dizziness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resolve quickly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6985000" y="2590800"/>
            <a:ext cx="3733800" cy="43038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idx="4294967295"/>
          </p:nvPr>
        </p:nvSpPr>
        <p:spPr>
          <a:xfrm>
            <a:off x="0" y="-22225"/>
            <a:ext cx="9017000" cy="923925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IX. </a:t>
            </a: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GLOSSOPHARYNGEAL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4294967295"/>
          </p:nvPr>
        </p:nvSpPr>
        <p:spPr>
          <a:xfrm>
            <a:off x="0" y="914400"/>
            <a:ext cx="9601200" cy="4693144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carries information from the head and neck to the brainstem. 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about blood pressure (baroreceptors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Hold down tongue: Check </a:t>
            </a:r>
          </a:p>
          <a:p>
            <a:pPr marL="118534" marR="0" lvl="0" indent="0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Uvula: Say AHH</a:t>
            </a:r>
          </a:p>
          <a:p>
            <a:pPr marL="118534" marR="0" lvl="0" indent="0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765800" y="3352800"/>
            <a:ext cx="3352800" cy="34642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 </a:t>
            </a:r>
            <a:r>
              <a:rPr lang="en-US" sz="4583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Vagus</a:t>
            </a: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Nerve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0" y="1371600"/>
            <a:ext cx="6680200" cy="5436745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3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vagrant“wanders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”) - the only cranial nerve that travels into the abdomen. 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most important cranial nerve because it innervates all of the organs in the thoracic and abdominal 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cavities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00000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hand on patients throat: Have him swallow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6985000" y="667544"/>
            <a:ext cx="3560225" cy="45468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 idx="4294967295"/>
          </p:nvPr>
        </p:nvSpPr>
        <p:spPr>
          <a:xfrm>
            <a:off x="0" y="17463"/>
            <a:ext cx="9017000" cy="923925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XI. ACCESSORY </a:t>
            </a: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4294967295"/>
          </p:nvPr>
        </p:nvSpPr>
        <p:spPr>
          <a:xfrm>
            <a:off x="0" y="1011238"/>
            <a:ext cx="9015413" cy="4272452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36008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Enters the skull through foramen magnum and leaves through the jugular foramen. </a:t>
            </a:r>
          </a:p>
          <a:p>
            <a:pPr marL="381000" marR="0" lvl="0" indent="-236008" algn="l">
              <a:lnSpc>
                <a:spcPct val="137053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291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just supplies the shoulder muscles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36008" algn="l">
              <a:lnSpc>
                <a:spcPct val="137053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patient shrug shoulders </a:t>
            </a:r>
          </a:p>
          <a:p>
            <a:pPr marL="381000" marR="0" lvl="0" indent="-236008" algn="l">
              <a:lnSpc>
                <a:spcPct val="137053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Turn head side to side</a:t>
            </a:r>
          </a:p>
          <a:p>
            <a:pPr marL="381000" marR="0" lvl="0" indent="-236008" algn="l">
              <a:lnSpc>
                <a:spcPct val="137053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7624"/>
              <a:buFont typeface="Arial"/>
              <a:buChar char="•"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451600" y="3033415"/>
            <a:ext cx="4343400" cy="4500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XII. HYPOGLOSSAL NERVE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0" y="1295400"/>
            <a:ext cx="9017000" cy="415459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Supplies the tongue. 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Damage causes impairment of speech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4" marR="0" lvl="0" indent="0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Observe symmetry from midline</a:t>
            </a:r>
          </a:p>
          <a:p>
            <a:pPr marL="118534" marR="0" lvl="0" indent="0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tongue against force </a:t>
            </a:r>
          </a:p>
          <a:p>
            <a:pPr marL="118534" marR="0" lvl="0" indent="0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depressor side to side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527800" y="3733911"/>
            <a:ext cx="5300125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Shape 123"/>
          <p:cNvGraphicFramePr/>
          <p:nvPr>
            <p:extLst>
              <p:ext uri="{D42A27DB-BD31-4B8C-83A1-F6EECF244321}">
                <p14:modId xmlns:p14="http://schemas.microsoft.com/office/powerpoint/2010/main" val="3555677919"/>
              </p:ext>
            </p:extLst>
          </p:nvPr>
        </p:nvGraphicFramePr>
        <p:xfrm>
          <a:off x="203200" y="457200"/>
          <a:ext cx="8356150" cy="6317000"/>
        </p:xfrm>
        <a:graphic>
          <a:graphicData uri="http://schemas.openxmlformats.org/drawingml/2006/table">
            <a:tbl>
              <a:tblPr>
                <a:noFill/>
                <a:tableStyleId>{101CA040-C417-4039-86E3-285375AAF53E}</a:tableStyleId>
              </a:tblPr>
              <a:tblGrid>
                <a:gridCol w="4035775"/>
                <a:gridCol w="4320375"/>
              </a:tblGrid>
              <a:tr h="74117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I.  Olfactory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sense of smell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2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II.  Optic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sight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III.  Occulomotor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move eyelids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7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IV.  Trochlear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move eyes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2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V. Trigeminal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face, jaw, chewing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VI.  </a:t>
                      </a:r>
                      <a:r>
                        <a:rPr lang="en-US" sz="2133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Abducens</a:t>
                      </a:r>
                      <a:endParaRPr lang="en-US" sz="2133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eyes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2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VII.  Facial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facial expressions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2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VIII.  Vestibulocochlear</a:t>
                      </a:r>
                    </a:p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           (Auditory)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133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sense of equilibrium, hearing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Shape 128"/>
          <p:cNvGraphicFramePr/>
          <p:nvPr>
            <p:extLst>
              <p:ext uri="{D42A27DB-BD31-4B8C-83A1-F6EECF244321}">
                <p14:modId xmlns:p14="http://schemas.microsoft.com/office/powerpoint/2010/main" val="4157878385"/>
              </p:ext>
            </p:extLst>
          </p:nvPr>
        </p:nvGraphicFramePr>
        <p:xfrm>
          <a:off x="203200" y="457200"/>
          <a:ext cx="8550825" cy="2224025"/>
        </p:xfrm>
        <a:graphic>
          <a:graphicData uri="http://schemas.openxmlformats.org/drawingml/2006/table">
            <a:tbl>
              <a:tblPr>
                <a:noFill/>
                <a:tableStyleId>{1CD893C6-B709-44E7-8CCA-F46328423277}</a:tableStyleId>
              </a:tblPr>
              <a:tblGrid>
                <a:gridCol w="3154450"/>
                <a:gridCol w="5396375"/>
              </a:tblGrid>
              <a:tr h="50702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IX.  Glossopharyngeal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pharynx, tongue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7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X. Vagus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major organs, viscera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2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XI.  Accessory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shoulders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XII.  Hypoglossal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tongue</a:t>
                      </a:r>
                    </a:p>
                  </a:txBody>
                  <a:tcPr marL="28575" marR="28575" marT="28575" marB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9" name="Shape 129"/>
          <p:cNvSpPr/>
          <p:nvPr/>
        </p:nvSpPr>
        <p:spPr>
          <a:xfrm>
            <a:off x="1346200" y="3049050"/>
            <a:ext cx="5990774" cy="425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203200" y="228600"/>
            <a:ext cx="6324600" cy="6640792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Peripheral Nervous System  </a:t>
            </a:r>
            <a:endParaRPr lang="en-US" sz="266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endParaRPr lang="en-US" sz="2666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consists of the nerves that branch out from the CNS and connect it to other body parts, also includes the cranial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nerves</a:t>
            </a:r>
          </a:p>
          <a:p>
            <a:pPr marL="457200" indent="-4572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66" dirty="0" smtClean="0"/>
              <a:t>12 pairs cranial nerves</a:t>
            </a:r>
          </a:p>
          <a:p>
            <a:pPr marL="457200" indent="-4572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pairs spinal  nerves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Divided into two categories: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66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Afferent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(Sensory) neurons convey messages to the brain and spinal 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66" b="1" u="sng" dirty="0" smtClean="0"/>
              <a:t>Efferent</a:t>
            </a:r>
            <a:r>
              <a:rPr lang="en-US" sz="2666" dirty="0" smtClean="0"/>
              <a:t> ( Motor) neurons convey messages from brain and spinal cord to muscles and glands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 </a:t>
            </a:r>
          </a:p>
        </p:txBody>
      </p:sp>
      <p:sp>
        <p:nvSpPr>
          <p:cNvPr id="20" name="Shape 20"/>
          <p:cNvSpPr/>
          <p:nvPr/>
        </p:nvSpPr>
        <p:spPr>
          <a:xfrm>
            <a:off x="8051800" y="2819400"/>
            <a:ext cx="2044099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0" y="30163"/>
            <a:ext cx="6477000" cy="2847975"/>
          </a:xfrm>
          <a:prstGeom prst="rect">
            <a:avLst/>
          </a:prstGeom>
        </p:spPr>
        <p:txBody>
          <a:bodyPr wrap="square" lIns="38100" tIns="38100" rIns="38100" bIns="38100" anchor="ctr" anchorCtr="0">
            <a:spAutoFit/>
          </a:bodyPr>
          <a:lstStyle/>
          <a:p>
            <a:pPr marL="0" marR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Need to know all of the cranial nerves </a:t>
            </a:r>
            <a:r>
              <a:rPr lang="en-US" sz="375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br>
              <a:rPr lang="en-US" sz="375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750" dirty="0" smtClean="0">
                <a:solidFill>
                  <a:srgbClr val="00B050"/>
                </a:solidFill>
              </a:rPr>
              <a:t>Come up with your own Mnemonic Device!!!!!!!!!!!</a:t>
            </a:r>
            <a:endParaRPr lang="en-US" sz="3750" dirty="0">
              <a:solidFill>
                <a:srgbClr val="00B050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7560" y="4800600"/>
            <a:ext cx="4418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dirty="0"/>
              <a:t>h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dirty="0"/>
              <a:t>nce </a:t>
            </a:r>
            <a:r>
              <a:rPr lang="en-US" sz="3600" b="1" dirty="0">
                <a:solidFill>
                  <a:srgbClr val="C00000"/>
                </a:solidFill>
              </a:rPr>
              <a:t>O</a:t>
            </a:r>
            <a:r>
              <a:rPr lang="en-US" sz="3600" dirty="0"/>
              <a:t>ne </a:t>
            </a: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dirty="0"/>
              <a:t>akes </a:t>
            </a: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dirty="0"/>
              <a:t>he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dirty="0"/>
              <a:t>natomy </a:t>
            </a:r>
            <a:r>
              <a:rPr lang="en-US" sz="3600" b="1" dirty="0">
                <a:solidFill>
                  <a:srgbClr val="C00000"/>
                </a:solidFill>
              </a:rPr>
              <a:t>F</a:t>
            </a:r>
            <a:r>
              <a:rPr lang="en-US" sz="3600" dirty="0"/>
              <a:t>inal </a:t>
            </a:r>
            <a:r>
              <a:rPr lang="en-US" sz="3600" b="1" dirty="0">
                <a:solidFill>
                  <a:srgbClr val="C00000"/>
                </a:solidFill>
              </a:rPr>
              <a:t>V</a:t>
            </a:r>
            <a:r>
              <a:rPr lang="en-US" sz="3600" dirty="0"/>
              <a:t>ery </a:t>
            </a:r>
            <a:r>
              <a:rPr lang="en-US" sz="3600" b="1" dirty="0">
                <a:solidFill>
                  <a:srgbClr val="C00000"/>
                </a:solidFill>
              </a:rPr>
              <a:t>G</a:t>
            </a:r>
            <a:r>
              <a:rPr lang="en-US" sz="3600" dirty="0"/>
              <a:t>ood </a:t>
            </a:r>
            <a:r>
              <a:rPr lang="en-US" sz="3600" b="1" dirty="0">
                <a:solidFill>
                  <a:srgbClr val="C00000"/>
                </a:solidFill>
              </a:rPr>
              <a:t>V</a:t>
            </a:r>
            <a:r>
              <a:rPr lang="en-US" sz="3600" dirty="0"/>
              <a:t>acations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dirty="0"/>
              <a:t>re </a:t>
            </a:r>
            <a:r>
              <a:rPr lang="en-US" sz="3600" b="1" dirty="0">
                <a:solidFill>
                  <a:srgbClr val="C00000"/>
                </a:solidFill>
              </a:rPr>
              <a:t>H</a:t>
            </a:r>
            <a:r>
              <a:rPr lang="en-US" sz="3600" dirty="0"/>
              <a:t>eavenly</a:t>
            </a:r>
          </a:p>
        </p:txBody>
      </p:sp>
      <p:pic>
        <p:nvPicPr>
          <p:cNvPr id="1026" name="Picture 2" descr="http://www.dpc-design.com/wp-content/uploads/2012/05/SadPencil_FinalsW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6" y="3505200"/>
            <a:ext cx="498756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470400" y="609599"/>
            <a:ext cx="4648200" cy="586636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x="75524" y="203200"/>
            <a:ext cx="4367299" cy="677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 idx="4294967295"/>
          </p:nvPr>
        </p:nvSpPr>
        <p:spPr>
          <a:xfrm>
            <a:off x="203200" y="-245824"/>
            <a:ext cx="4071938" cy="3068532"/>
          </a:xfrm>
          <a:prstGeom prst="rect">
            <a:avLst/>
          </a:prstGeom>
        </p:spPr>
        <p:txBody>
          <a:bodyPr wrap="square"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</a:t>
            </a:r>
            <a:r>
              <a:rPr lang="en-US" sz="5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Nerves</a:t>
            </a:r>
            <a:br>
              <a:rPr lang="en-US" sz="5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5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5461000" y="295473"/>
            <a:ext cx="3556000" cy="7322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356300" y="1556075"/>
            <a:ext cx="5713575" cy="2385268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>
              <a:lnSpc>
                <a:spcPct val="119791"/>
              </a:lnSpc>
            </a:pPr>
            <a:endParaRPr lang="en-US" sz="2500" dirty="0"/>
          </a:p>
          <a:p>
            <a:pPr>
              <a:lnSpc>
                <a:spcPct val="119791"/>
              </a:lnSpc>
            </a:pPr>
            <a:r>
              <a:rPr lang="en-US" sz="2500" dirty="0" smtClean="0"/>
              <a:t>Originate in Spinal Cord</a:t>
            </a:r>
          </a:p>
          <a:p>
            <a:pPr>
              <a:lnSpc>
                <a:spcPct val="119791"/>
              </a:lnSpc>
            </a:pPr>
            <a:endParaRPr lang="en-US" sz="2500" dirty="0"/>
          </a:p>
          <a:p>
            <a:pPr>
              <a:lnSpc>
                <a:spcPct val="119791"/>
              </a:lnSpc>
            </a:pPr>
            <a:r>
              <a:rPr lang="en-US" sz="2500" dirty="0"/>
              <a:t>Exit through </a:t>
            </a:r>
            <a:r>
              <a:rPr lang="en-US" sz="2500" dirty="0" smtClean="0"/>
              <a:t>opening </a:t>
            </a:r>
            <a:r>
              <a:rPr lang="en-US" sz="2500" dirty="0"/>
              <a:t>in vertebrae</a:t>
            </a: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06975" y="303275"/>
            <a:ext cx="5369999" cy="3358868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nerve </a:t>
            </a:r>
            <a:r>
              <a:rPr lang="en-US" sz="2666" dirty="0" smtClean="0"/>
              <a:t>connects to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spinal cord </a:t>
            </a:r>
            <a:r>
              <a:rPr lang="en-US" sz="2666" dirty="0" smtClean="0"/>
              <a:t>two attachments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Dorsal / Posterior Root ( Sensory to brain)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Anterior/ Ventral root( Motor away from brain)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73" name="Shape 173"/>
          <p:cNvSpPr/>
          <p:nvPr/>
        </p:nvSpPr>
        <p:spPr>
          <a:xfrm>
            <a:off x="1117600" y="3447201"/>
            <a:ext cx="3587625" cy="4172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52400"/>
            <a:ext cx="3298222" cy="6657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914400"/>
            <a:ext cx="53086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791"/>
              </a:lnSpc>
            </a:pPr>
            <a:r>
              <a:rPr lang="en-US" sz="2400" dirty="0"/>
              <a:t>8 pairs of cervical nerves (C1 - C8)</a:t>
            </a:r>
            <a:br>
              <a:rPr lang="en-US" sz="2400" dirty="0"/>
            </a:br>
            <a:r>
              <a:rPr lang="en-US" sz="2400" dirty="0"/>
              <a:t>12 pairs of </a:t>
            </a:r>
            <a:r>
              <a:rPr lang="en-US" sz="2400" dirty="0" smtClean="0"/>
              <a:t>thoracic </a:t>
            </a:r>
            <a:r>
              <a:rPr lang="en-US" sz="2400" dirty="0"/>
              <a:t>nerves (T1-T12)</a:t>
            </a:r>
            <a:br>
              <a:rPr lang="en-US" sz="2400" dirty="0"/>
            </a:br>
            <a:r>
              <a:rPr lang="en-US" sz="2400" dirty="0"/>
              <a:t>5 pairs of lumbar nerves (L1-L5)</a:t>
            </a:r>
            <a:br>
              <a:rPr lang="en-US" sz="2400" dirty="0"/>
            </a:br>
            <a:r>
              <a:rPr lang="en-US" sz="2400" dirty="0"/>
              <a:t>5 pairs of sacral nerves (S1-S5)</a:t>
            </a:r>
            <a:br>
              <a:rPr lang="en-US" sz="2400" dirty="0"/>
            </a:br>
            <a:r>
              <a:rPr lang="en-US" sz="2400" dirty="0"/>
              <a:t>1 pair of coccygeal nerves (Co)</a:t>
            </a:r>
          </a:p>
          <a:p>
            <a:endParaRPr lang="en-US" sz="2400" dirty="0"/>
          </a:p>
          <a:p>
            <a:pPr>
              <a:lnSpc>
                <a:spcPct val="119791"/>
              </a:lnSpc>
            </a:pPr>
            <a:r>
              <a:rPr lang="en-US" sz="2400" dirty="0"/>
              <a:t>31 Total</a:t>
            </a:r>
          </a:p>
        </p:txBody>
      </p:sp>
    </p:spTree>
    <p:extLst>
      <p:ext uri="{BB962C8B-B14F-4D97-AF65-F5344CB8AC3E}">
        <p14:creationId xmlns:p14="http://schemas.microsoft.com/office/powerpoint/2010/main" val="13888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1143000" y="354013"/>
            <a:ext cx="9017000" cy="877887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PLEXUSES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0" y="1892224"/>
            <a:ext cx="3427574" cy="4425275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portions of the spinal nerves combine to form complex networks called PLEXUSES</a:t>
            </a:r>
          </a:p>
        </p:txBody>
      </p:sp>
      <p:sp>
        <p:nvSpPr>
          <p:cNvPr id="180" name="Shape 180"/>
          <p:cNvSpPr/>
          <p:nvPr/>
        </p:nvSpPr>
        <p:spPr>
          <a:xfrm>
            <a:off x="3327400" y="1111225"/>
            <a:ext cx="5842000" cy="6151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05850" y="915450"/>
            <a:ext cx="6028324" cy="7372018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Cervical Plexuses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neck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Brachial Plexus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shoulders, arms, hands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Ulnar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 nerves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</a:t>
            </a:r>
            <a:r>
              <a:rPr lang="en-US" sz="2666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Lumbrosacral</a:t>
            </a:r>
            <a:r>
              <a:rPr lang="en-US" sz="2666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Plexuses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pelvic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ciatic nerve ( longest nerve)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emoral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5994400" y="2514600"/>
            <a:ext cx="31750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165600" y="711175"/>
            <a:ext cx="5080000" cy="4063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0" name="Shape 160"/>
          <p:cNvSpPr txBox="1"/>
          <p:nvPr/>
        </p:nvSpPr>
        <p:spPr>
          <a:xfrm>
            <a:off x="609600" y="609600"/>
            <a:ext cx="2760424" cy="5447449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*Spinal cords ends at the level between the 1</a:t>
            </a:r>
            <a:r>
              <a:rPr lang="en-US" sz="2666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2</a:t>
            </a:r>
            <a:r>
              <a:rPr lang="en-US" sz="2666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lumbar vertebrae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*The lumbar, sacral, coccygeal nerves descend from the end of the cord – CAUDA EQUINA (horse’s tail)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580738" y="97170"/>
            <a:ext cx="3901575" cy="7190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2" name="Shape 192"/>
          <p:cNvSpPr/>
          <p:nvPr/>
        </p:nvSpPr>
        <p:spPr>
          <a:xfrm>
            <a:off x="0" y="34834"/>
            <a:ext cx="4566949" cy="3657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3" name="Shape 193"/>
          <p:cNvSpPr/>
          <p:nvPr/>
        </p:nvSpPr>
        <p:spPr>
          <a:xfrm>
            <a:off x="0" y="3900287"/>
            <a:ext cx="4741650" cy="3114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017000" cy="8651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AUTONOMIC NERVOUS SYSTEM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10300" y="1397325"/>
            <a:ext cx="9015574" cy="1384866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Sympathetic (fight or flight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19921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Parasympathetic (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 and digest)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248837" y="3048000"/>
            <a:ext cx="6519325" cy="4444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Efferent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Somatic: controls voluntary movements </a:t>
            </a:r>
            <a:r>
              <a:rPr lang="en-US" sz="3200" dirty="0" err="1" smtClean="0"/>
              <a:t>e.g</a:t>
            </a:r>
            <a:r>
              <a:rPr lang="en-US" sz="3200" dirty="0" smtClean="0"/>
              <a:t> skeletal muscles and conscious activities</a:t>
            </a:r>
          </a:p>
          <a:p>
            <a:endParaRPr lang="en-US" sz="3200" dirty="0"/>
          </a:p>
          <a:p>
            <a:r>
              <a:rPr lang="en-US" sz="3200" dirty="0" smtClean="0"/>
              <a:t>Autonomic: Maintains balance of involuntary bodily functions and allows body to react in emergencies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8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660400" y="838200"/>
            <a:ext cx="7467600" cy="4589590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rtl="0">
              <a:lnSpc>
                <a:spcPct val="100000"/>
              </a:lnSpc>
              <a:buNone/>
            </a:pP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Sympathetic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Sends message to adrenal medulla to secret hormones to prepare body for action  (Fight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Flight )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Parasympathetic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–( Rest and Digest)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 smtClean="0"/>
              <a:t>Counteracts the effects of the Sympathetic Nervous System</a:t>
            </a:r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Divisions act antagonistically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323600" y="205875"/>
            <a:ext cx="7324275" cy="6892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2235200" y="507975"/>
            <a:ext cx="5750025" cy="6635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 idx="4294967295"/>
          </p:nvPr>
        </p:nvSpPr>
        <p:spPr>
          <a:xfrm>
            <a:off x="1144588" y="203200"/>
            <a:ext cx="9015412" cy="1250950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Peripheral Nervous System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4294967295"/>
          </p:nvPr>
        </p:nvSpPr>
        <p:spPr>
          <a:xfrm>
            <a:off x="0" y="1727200"/>
            <a:ext cx="5448300" cy="528320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spinal nerves comes out of the spine, and the cranial nerves come out of the brain directly. </a:t>
            </a:r>
          </a:p>
          <a:p>
            <a:pPr marL="381000" marR="0" lvl="0" indent="-262466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12 pairs of cranial nerves</a:t>
            </a:r>
          </a:p>
          <a:p>
            <a:pPr marL="381000" marR="0" lvl="0" indent="-262466" algn="l" rtl="0">
              <a:lnSpc>
                <a:spcPct val="119922"/>
              </a:lnSpc>
              <a:spcBef>
                <a:spcPts val="596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are numbered with </a:t>
            </a:r>
            <a:r>
              <a:rPr lang="en-US" sz="3333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Roman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numerals.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7" name="Shape 27"/>
          <p:cNvSpPr/>
          <p:nvPr/>
        </p:nvSpPr>
        <p:spPr>
          <a:xfrm>
            <a:off x="5537200" y="2209800"/>
            <a:ext cx="3810000" cy="4852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017000" cy="1249363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12 Pairs of Cranial Nerves</a:t>
            </a:r>
          </a:p>
        </p:txBody>
      </p:sp>
      <p:sp>
        <p:nvSpPr>
          <p:cNvPr id="34" name="Shape 34"/>
          <p:cNvSpPr/>
          <p:nvPr/>
        </p:nvSpPr>
        <p:spPr>
          <a:xfrm>
            <a:off x="-558800" y="1329551"/>
            <a:ext cx="9931400" cy="6290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OLFACTORY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294967295"/>
          </p:nvPr>
        </p:nvSpPr>
        <p:spPr>
          <a:xfrm>
            <a:off x="127000" y="1119188"/>
            <a:ext cx="8890000" cy="3154390"/>
          </a:xfrm>
          <a:prstGeom prst="rect">
            <a:avLst/>
          </a:prstGeom>
        </p:spPr>
        <p:txBody>
          <a:bodyPr wrap="square"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 the sense of smell.</a:t>
            </a:r>
            <a:r>
              <a:rPr lang="en-US" sz="3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Outside of the CNS they are called olfactory nerves, and inside of the CNS they are called the olfactory tract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patients sense of smell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5384800" y="4532572"/>
            <a:ext cx="4648200" cy="3107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II. OPTIC NERVE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4294967295"/>
          </p:nvPr>
        </p:nvSpPr>
        <p:spPr>
          <a:xfrm>
            <a:off x="0" y="1371600"/>
            <a:ext cx="9269413" cy="3769878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Transmits information from the eye’s retina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Patient covers one eye: you cover </a:t>
            </a:r>
            <a:r>
              <a:rPr lang="en-US" sz="3333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r>
              <a:rPr lang="en-US" sz="3333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side</a:t>
            </a:r>
            <a:endParaRPr lang="en-US" sz="3333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Wiggle movement in from side </a:t>
            </a: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person cover eye at 18 inches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and read two sentences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7213600" y="2743200"/>
            <a:ext cx="3361250" cy="4072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9015413" cy="84613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III. </a:t>
            </a:r>
            <a:r>
              <a:rPr lang="en-US" sz="4583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Occulomotor</a:t>
            </a:r>
            <a:r>
              <a:rPr lang="en-US" sz="458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Nerve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4294967295"/>
          </p:nvPr>
        </p:nvSpPr>
        <p:spPr>
          <a:xfrm>
            <a:off x="0" y="1266825"/>
            <a:ext cx="9017000" cy="5000856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controls most of the extrinsic muscles of the eye (that move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333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eyelids).</a:t>
            </a:r>
            <a:endParaRPr lang="en-US" sz="3333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endParaRPr lang="en-US" sz="3333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Shine pen light into patients eye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At 8”.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 should constrict immediately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832600" y="2819399"/>
            <a:ext cx="2667000" cy="4530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146800" y="3519153"/>
            <a:ext cx="3429000" cy="36263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1" name="Shape 61"/>
          <p:cNvSpPr txBox="1">
            <a:spLocks noGrp="1"/>
          </p:cNvSpPr>
          <p:nvPr>
            <p:ph type="title" idx="4294967295"/>
          </p:nvPr>
        </p:nvSpPr>
        <p:spPr>
          <a:xfrm>
            <a:off x="0" y="381000"/>
            <a:ext cx="9017000" cy="877888"/>
          </a:xfrm>
          <a:prstGeom prst="rect">
            <a:avLst/>
          </a:prstGeom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IV. Trochlear Nerve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4294967295"/>
          </p:nvPr>
        </p:nvSpPr>
        <p:spPr>
          <a:xfrm>
            <a:off x="0" y="1524000"/>
            <a:ext cx="9017000" cy="3808350"/>
          </a:xfrm>
          <a:prstGeom prst="rect">
            <a:avLst/>
          </a:prstGeom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62466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Innervates an extrinsic eye </a:t>
            </a: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gives nerve supply to)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patient to follow as you move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arm up and down without </a:t>
            </a:r>
          </a:p>
          <a:p>
            <a:pPr marL="118534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None/>
            </a:pPr>
            <a:r>
              <a:rPr lang="en-US" sz="3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Moving head.</a:t>
            </a:r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736</Words>
  <Application>Microsoft Office PowerPoint</Application>
  <PresentationFormat>Custom</PresentationFormat>
  <Paragraphs>156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The Peripheral Nervous System</vt:lpstr>
      <vt:lpstr>PowerPoint Presentation</vt:lpstr>
      <vt:lpstr>Efferent System </vt:lpstr>
      <vt:lpstr>Peripheral Nervous System</vt:lpstr>
      <vt:lpstr>The 12 Pairs of Cranial Nerves</vt:lpstr>
      <vt:lpstr>I. OLFACTORY</vt:lpstr>
      <vt:lpstr>II. OPTIC NERVE</vt:lpstr>
      <vt:lpstr>III. Occulomotor Nerve</vt:lpstr>
      <vt:lpstr>IV. Trochlear Nerve</vt:lpstr>
      <vt:lpstr>V. Trigeminal Nerve</vt:lpstr>
      <vt:lpstr>VI: Abducens</vt:lpstr>
      <vt:lpstr>VII. Facial Nerve</vt:lpstr>
      <vt:lpstr>VIII. VESTIBULOCOCHLEAR</vt:lpstr>
      <vt:lpstr>IX. GLOSSOPHARYNGEAL</vt:lpstr>
      <vt:lpstr>X. Vagus Nerve</vt:lpstr>
      <vt:lpstr>XI. ACCESSORY NERVE</vt:lpstr>
      <vt:lpstr>XII. HYPOGLOSSAL NERVE</vt:lpstr>
      <vt:lpstr>PowerPoint Presentation</vt:lpstr>
      <vt:lpstr>PowerPoint Presentation</vt:lpstr>
      <vt:lpstr>Need to know all of the cranial nerves ?  Come up with your own Mnemonic Device!!!!!!!!!!!</vt:lpstr>
      <vt:lpstr>PowerPoint Presentation</vt:lpstr>
      <vt:lpstr>Spinal Nerves </vt:lpstr>
      <vt:lpstr>PowerPoint Presentation</vt:lpstr>
      <vt:lpstr>PowerPoint Presentation</vt:lpstr>
      <vt:lpstr>PLEXUSES</vt:lpstr>
      <vt:lpstr>PowerPoint Presentation</vt:lpstr>
      <vt:lpstr>PowerPoint Presentation</vt:lpstr>
      <vt:lpstr>PowerPoint Presentation</vt:lpstr>
      <vt:lpstr>AUTONOMIC NERVOUS SYSTEM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McCorkle, Tangela</dc:creator>
  <cp:lastModifiedBy>Lucy, Jennifer M</cp:lastModifiedBy>
  <cp:revision>28</cp:revision>
  <dcterms:modified xsi:type="dcterms:W3CDTF">2017-05-12T12:50:06Z</dcterms:modified>
</cp:coreProperties>
</file>