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0160000" cy="7620000"/>
  <p:notesSz cx="7620000" cy="10160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400">
          <p15:clr>
            <a:srgbClr val="A4A3A4"/>
          </p15:clr>
        </p15:guide>
        <p15:guide id="2" pos="32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402" y="62"/>
      </p:cViewPr>
      <p:guideLst>
        <p:guide orient="horz" pos="2400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070147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18973548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10667813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40217692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42066197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31619028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12425180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20421268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243738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701382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1845748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2111534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33945987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4070691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2957640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17590332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36277699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12801896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1016930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 txBox="1">
            <a:spLocks noGrp="1"/>
          </p:cNvSpPr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defRPr sz="3200"/>
            </a:lvl1pPr>
            <a:lvl2pPr algn="ctr">
              <a:spcBef>
                <a:spcPts val="0"/>
              </a:spcBef>
              <a:buSzPct val="100000"/>
              <a:defRPr sz="3200"/>
            </a:lvl2pPr>
            <a:lvl3pPr algn="ctr">
              <a:spcBef>
                <a:spcPts val="0"/>
              </a:spcBef>
              <a:buSzPct val="100000"/>
              <a:defRPr sz="3200"/>
            </a:lvl3pPr>
            <a:lvl4pPr algn="ctr">
              <a:spcBef>
                <a:spcPts val="0"/>
              </a:spcBef>
              <a:buSzPct val="100000"/>
              <a:defRPr sz="3200"/>
            </a:lvl4pPr>
            <a:lvl5pPr algn="ctr">
              <a:spcBef>
                <a:spcPts val="0"/>
              </a:spcBef>
              <a:buSzPct val="100000"/>
              <a:defRPr sz="3200"/>
            </a:lvl5pPr>
            <a:lvl6pPr algn="ctr">
              <a:spcBef>
                <a:spcPts val="0"/>
              </a:spcBef>
              <a:buSzPct val="100000"/>
              <a:defRPr sz="3200"/>
            </a:lvl6pPr>
            <a:lvl7pPr algn="ctr">
              <a:spcBef>
                <a:spcPts val="0"/>
              </a:spcBef>
              <a:buSzPct val="100000"/>
              <a:defRPr sz="3200"/>
            </a:lvl7pPr>
            <a:lvl8pPr algn="ctr">
              <a:spcBef>
                <a:spcPts val="0"/>
              </a:spcBef>
              <a:buSzPct val="100000"/>
              <a:defRPr sz="3200"/>
            </a:lvl8pPr>
            <a:lvl9pPr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99224"/>
              <a:defRPr sz="4266"/>
            </a:lvl1pPr>
            <a:lvl2pPr>
              <a:spcBef>
                <a:spcPts val="0"/>
              </a:spcBef>
              <a:buSzPct val="99224"/>
              <a:defRPr sz="4266"/>
            </a:lvl2pPr>
            <a:lvl3pPr>
              <a:spcBef>
                <a:spcPts val="0"/>
              </a:spcBef>
              <a:buSzPct val="99224"/>
              <a:defRPr sz="4266"/>
            </a:lvl3pPr>
            <a:lvl4pPr>
              <a:spcBef>
                <a:spcPts val="0"/>
              </a:spcBef>
              <a:buSzPct val="99224"/>
              <a:defRPr sz="4266"/>
            </a:lvl4pPr>
            <a:lvl5pPr>
              <a:spcBef>
                <a:spcPts val="0"/>
              </a:spcBef>
              <a:buSzPct val="99224"/>
              <a:defRPr sz="4266"/>
            </a:lvl5pPr>
            <a:lvl6pPr>
              <a:spcBef>
                <a:spcPts val="0"/>
              </a:spcBef>
              <a:buSzPct val="99224"/>
              <a:defRPr sz="4266"/>
            </a:lvl6pPr>
            <a:lvl7pPr>
              <a:spcBef>
                <a:spcPts val="0"/>
              </a:spcBef>
              <a:buSzPct val="99224"/>
              <a:defRPr sz="4266"/>
            </a:lvl7pPr>
            <a:lvl8pPr>
              <a:spcBef>
                <a:spcPts val="0"/>
              </a:spcBef>
              <a:buSzPct val="99224"/>
              <a:defRPr sz="4266"/>
            </a:lvl8pPr>
            <a:lvl9pPr>
              <a:spcBef>
                <a:spcPts val="0"/>
              </a:spcBef>
              <a:buSzPct val="99224"/>
              <a:defRPr sz="4266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98765"/>
              <a:defRPr sz="2666"/>
            </a:lvl1pPr>
            <a:lvl2pPr>
              <a:spcBef>
                <a:spcPts val="0"/>
              </a:spcBef>
              <a:buSzPct val="98765"/>
              <a:defRPr sz="2666"/>
            </a:lvl2pPr>
            <a:lvl3pPr>
              <a:spcBef>
                <a:spcPts val="0"/>
              </a:spcBef>
              <a:buSzPct val="98765"/>
              <a:defRPr sz="2666"/>
            </a:lvl3pPr>
            <a:lvl4pPr>
              <a:spcBef>
                <a:spcPts val="0"/>
              </a:spcBef>
              <a:buSzPct val="98765"/>
              <a:defRPr sz="2666"/>
            </a:lvl4pPr>
            <a:lvl5pPr>
              <a:spcBef>
                <a:spcPts val="0"/>
              </a:spcBef>
              <a:buSzPct val="98765"/>
              <a:defRPr sz="2666"/>
            </a:lvl5pPr>
            <a:lvl6pPr>
              <a:spcBef>
                <a:spcPts val="0"/>
              </a:spcBef>
              <a:buSzPct val="98765"/>
              <a:defRPr sz="2666"/>
            </a:lvl6pPr>
            <a:lvl7pPr>
              <a:spcBef>
                <a:spcPts val="0"/>
              </a:spcBef>
              <a:buSzPct val="98765"/>
              <a:defRPr sz="2666"/>
            </a:lvl7pPr>
            <a:lvl8pPr>
              <a:spcBef>
                <a:spcPts val="0"/>
              </a:spcBef>
              <a:buSzPct val="98765"/>
              <a:defRPr sz="2666"/>
            </a:lvl8pPr>
            <a:lvl9pPr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99224"/>
              <a:defRPr sz="4266"/>
            </a:lvl1pPr>
            <a:lvl2pPr>
              <a:spcBef>
                <a:spcPts val="0"/>
              </a:spcBef>
              <a:buSzPct val="99224"/>
              <a:defRPr sz="4266"/>
            </a:lvl2pPr>
            <a:lvl3pPr>
              <a:spcBef>
                <a:spcPts val="0"/>
              </a:spcBef>
              <a:buSzPct val="99224"/>
              <a:defRPr sz="4266"/>
            </a:lvl3pPr>
            <a:lvl4pPr>
              <a:spcBef>
                <a:spcPts val="0"/>
              </a:spcBef>
              <a:buSzPct val="99224"/>
              <a:defRPr sz="4266"/>
            </a:lvl4pPr>
            <a:lvl5pPr>
              <a:spcBef>
                <a:spcPts val="0"/>
              </a:spcBef>
              <a:buSzPct val="99224"/>
              <a:defRPr sz="4266"/>
            </a:lvl5pPr>
            <a:lvl6pPr>
              <a:spcBef>
                <a:spcPts val="0"/>
              </a:spcBef>
              <a:buSzPct val="99224"/>
              <a:defRPr sz="4266"/>
            </a:lvl6pPr>
            <a:lvl7pPr>
              <a:spcBef>
                <a:spcPts val="0"/>
              </a:spcBef>
              <a:buSzPct val="99224"/>
              <a:defRPr sz="4266"/>
            </a:lvl7pPr>
            <a:lvl8pPr>
              <a:spcBef>
                <a:spcPts val="0"/>
              </a:spcBef>
              <a:buSzPct val="99224"/>
              <a:defRPr sz="4266"/>
            </a:lvl8pPr>
            <a:lvl9pPr>
              <a:spcBef>
                <a:spcPts val="0"/>
              </a:spcBef>
              <a:buSzPct val="99224"/>
              <a:defRPr sz="4266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98765"/>
              <a:defRPr sz="2666"/>
            </a:lvl1pPr>
            <a:lvl2pPr>
              <a:spcBef>
                <a:spcPts val="0"/>
              </a:spcBef>
              <a:buSzPct val="98765"/>
              <a:defRPr sz="2666"/>
            </a:lvl2pPr>
            <a:lvl3pPr>
              <a:spcBef>
                <a:spcPts val="0"/>
              </a:spcBef>
              <a:buSzPct val="98765"/>
              <a:defRPr sz="2666"/>
            </a:lvl3pPr>
            <a:lvl4pPr>
              <a:spcBef>
                <a:spcPts val="0"/>
              </a:spcBef>
              <a:buSzPct val="98765"/>
              <a:defRPr sz="2666"/>
            </a:lvl4pPr>
            <a:lvl5pPr>
              <a:spcBef>
                <a:spcPts val="0"/>
              </a:spcBef>
              <a:buSzPct val="98765"/>
              <a:defRPr sz="2666"/>
            </a:lvl5pPr>
            <a:lvl6pPr>
              <a:spcBef>
                <a:spcPts val="0"/>
              </a:spcBef>
              <a:buSzPct val="98765"/>
              <a:defRPr sz="2666"/>
            </a:lvl6pPr>
            <a:lvl7pPr>
              <a:spcBef>
                <a:spcPts val="0"/>
              </a:spcBef>
              <a:buSzPct val="98765"/>
              <a:defRPr sz="2666"/>
            </a:lvl7pPr>
            <a:lvl8pPr>
              <a:spcBef>
                <a:spcPts val="0"/>
              </a:spcBef>
              <a:buSzPct val="98765"/>
              <a:defRPr sz="2666"/>
            </a:lvl8pPr>
            <a:lvl9pPr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2"/>
          </p:nvPr>
        </p:nvSpPr>
        <p:spPr>
          <a:xfrm>
            <a:off x="538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98765"/>
              <a:defRPr sz="2666"/>
            </a:lvl1pPr>
            <a:lvl2pPr>
              <a:spcBef>
                <a:spcPts val="0"/>
              </a:spcBef>
              <a:buSzPct val="98765"/>
              <a:defRPr sz="2666"/>
            </a:lvl2pPr>
            <a:lvl3pPr>
              <a:spcBef>
                <a:spcPts val="0"/>
              </a:spcBef>
              <a:buSzPct val="98765"/>
              <a:defRPr sz="2666"/>
            </a:lvl3pPr>
            <a:lvl4pPr>
              <a:spcBef>
                <a:spcPts val="0"/>
              </a:spcBef>
              <a:buSzPct val="98765"/>
              <a:defRPr sz="2666"/>
            </a:lvl4pPr>
            <a:lvl5pPr>
              <a:spcBef>
                <a:spcPts val="0"/>
              </a:spcBef>
              <a:buSzPct val="98765"/>
              <a:defRPr sz="2666"/>
            </a:lvl5pPr>
            <a:lvl6pPr>
              <a:spcBef>
                <a:spcPts val="0"/>
              </a:spcBef>
              <a:buSzPct val="98765"/>
              <a:defRPr sz="2666"/>
            </a:lvl6pPr>
            <a:lvl7pPr>
              <a:spcBef>
                <a:spcPts val="0"/>
              </a:spcBef>
              <a:buSzPct val="98765"/>
              <a:defRPr sz="2666"/>
            </a:lvl7pPr>
            <a:lvl8pPr>
              <a:spcBef>
                <a:spcPts val="0"/>
              </a:spcBef>
              <a:buSzPct val="98765"/>
              <a:defRPr sz="2666"/>
            </a:lvl8pPr>
            <a:lvl9pPr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defRPr sz="3200"/>
            </a:lvl1pPr>
            <a:lvl2pPr algn="ctr">
              <a:spcBef>
                <a:spcPts val="0"/>
              </a:spcBef>
              <a:buSzPct val="100000"/>
              <a:defRPr sz="3200"/>
            </a:lvl2pPr>
            <a:lvl3pPr algn="ctr">
              <a:spcBef>
                <a:spcPts val="0"/>
              </a:spcBef>
              <a:buSzPct val="100000"/>
              <a:defRPr sz="3200"/>
            </a:lvl3pPr>
            <a:lvl4pPr algn="ctr">
              <a:spcBef>
                <a:spcPts val="0"/>
              </a:spcBef>
              <a:buSzPct val="100000"/>
              <a:defRPr sz="3200"/>
            </a:lvl4pPr>
            <a:lvl5pPr algn="ctr">
              <a:spcBef>
                <a:spcPts val="0"/>
              </a:spcBef>
              <a:buSzPct val="100000"/>
              <a:defRPr sz="3200"/>
            </a:lvl5pPr>
            <a:lvl6pPr algn="ctr">
              <a:spcBef>
                <a:spcPts val="0"/>
              </a:spcBef>
              <a:buSzPct val="100000"/>
              <a:defRPr sz="3200"/>
            </a:lvl6pPr>
            <a:lvl7pPr algn="ctr">
              <a:spcBef>
                <a:spcPts val="0"/>
              </a:spcBef>
              <a:buSzPct val="100000"/>
              <a:defRPr sz="3200"/>
            </a:lvl7pPr>
            <a:lvl8pPr algn="ctr">
              <a:spcBef>
                <a:spcPts val="0"/>
              </a:spcBef>
              <a:buSzPct val="100000"/>
              <a:defRPr sz="3200"/>
            </a:lvl8pPr>
            <a:lvl9pPr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853700" y="2074325"/>
            <a:ext cx="8609875" cy="20058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rPr>
              <a:t>Mindboggling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661450" y="5588000"/>
            <a:ext cx="8964425" cy="114334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l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55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rPr>
              <a:t>14 or 16? Depends on how you look at it.</a:t>
            </a:r>
          </a:p>
        </p:txBody>
      </p:sp>
      <p:pic>
        <p:nvPicPr>
          <p:cNvPr id="71" name="Shape 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00650" y="1100650"/>
            <a:ext cx="7916324" cy="3725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661450" y="5588000"/>
            <a:ext cx="8964425" cy="114334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l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rPr>
              <a:t>List the colors. </a:t>
            </a:r>
          </a:p>
        </p:txBody>
      </p:sp>
      <p:pic>
        <p:nvPicPr>
          <p:cNvPr id="77" name="Shape 7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40650" y="1015975"/>
            <a:ext cx="2825750" cy="3831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661450" y="5588000"/>
            <a:ext cx="8964425" cy="114334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l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rPr>
              <a:t>Train Your Brain.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762000" y="691425"/>
            <a:ext cx="8863874" cy="45758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304800" algn="l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40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Don’t look at the clock, but have you partner watch it. Try to guess how long it takes for 30 seconds to pass. After a few tries you should become more accurate.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Processing Words and Letters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1627950" y="1526425"/>
            <a:ext cx="6715900" cy="408067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Read the Sentence and count how many letter F's are in it. </a:t>
            </a:r>
            <a:b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FINISHED FILES ARE THE RE</a:t>
            </a: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SULT OF YEARS OF SCIENTI</a:t>
            </a: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FIC STUDY COMBINED WITH</a:t>
            </a: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EXPERIENCE OF YEARS... 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Processing Words and Letters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1220250" y="1321850"/>
            <a:ext cx="6715900" cy="49720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Read the Sentence and count how many letter F's are in it.   -  THERE ARE 6</a:t>
            </a:r>
            <a:b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INISHED </a:t>
            </a:r>
            <a:r>
              <a:rPr lang="en-US" sz="32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ILES ARE THE RE</a:t>
            </a: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SULT O</a:t>
            </a:r>
            <a:r>
              <a:rPr lang="en-US" sz="32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YEARS O</a:t>
            </a:r>
            <a:r>
              <a:rPr lang="en-US" sz="32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SCIENTI</a:t>
            </a: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IC STUDY COMBINED WITH</a:t>
            </a: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EXPERIENCE O</a:t>
            </a:r>
            <a:r>
              <a:rPr lang="en-US" sz="32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YEARS... 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Your brain does not process the word "of" when reading sentences. 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661450" y="5588000"/>
            <a:ext cx="8964425" cy="114334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l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rPr>
              <a:t>Brain Teaser – Word Rhymes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762000" y="691425"/>
            <a:ext cx="8863874" cy="45758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88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indent="0" algn="l">
              <a:lnSpc>
                <a:spcPct val="100000"/>
              </a:lnSpc>
              <a:spcBef>
                <a:spcPts val="208"/>
              </a:spcBef>
              <a:spcAft>
                <a:spcPts val="0"/>
              </a:spcAft>
              <a:buNone/>
            </a:pPr>
            <a:endParaRPr sz="2888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81000" marR="0" lvl="0" indent="-234244" algn="l">
              <a:lnSpc>
                <a:spcPct val="100000"/>
              </a:lnSpc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ct val="99616"/>
              <a:buFont typeface="Arial"/>
              <a:buChar char="●"/>
            </a:pPr>
            <a:r>
              <a:rPr lang="en-US" sz="2888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Headache = Brain ________</a:t>
            </a:r>
          </a:p>
          <a:p>
            <a:pPr marL="381000" marR="0" lvl="0" indent="-234244" algn="l">
              <a:lnSpc>
                <a:spcPct val="100000"/>
              </a:lnSpc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ct val="99616"/>
              <a:buFont typeface="Arial"/>
              <a:buChar char="●"/>
            </a:pPr>
            <a:r>
              <a:rPr lang="en-US" sz="2888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Chief Genius = ________ Brain</a:t>
            </a:r>
          </a:p>
          <a:p>
            <a:pPr marL="381000" marR="0" lvl="0" indent="-234244" algn="l">
              <a:lnSpc>
                <a:spcPct val="100000"/>
              </a:lnSpc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ct val="99616"/>
              <a:buFont typeface="Arial"/>
              <a:buChar char="●"/>
            </a:pPr>
            <a:r>
              <a:rPr lang="en-US" sz="2888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Tune you can’t get out of your head = Brain ________</a:t>
            </a:r>
          </a:p>
          <a:p>
            <a:pPr marL="381000" marR="0" lvl="0" indent="-234244" algn="l">
              <a:lnSpc>
                <a:spcPct val="100000"/>
              </a:lnSpc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ct val="99616"/>
              <a:buFont typeface="Arial"/>
              <a:buChar char="●"/>
            </a:pPr>
            <a:r>
              <a:rPr lang="en-US" sz="2888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Vehicle that transports cerebrums = Brain ___________</a:t>
            </a:r>
          </a:p>
          <a:p>
            <a:pPr marL="381000" marR="0" lvl="0" indent="-234244" algn="l">
              <a:lnSpc>
                <a:spcPct val="100000"/>
              </a:lnSpc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ct val="99616"/>
              <a:buFont typeface="Arial"/>
              <a:buChar char="●"/>
            </a:pPr>
            <a:r>
              <a:rPr lang="en-US" sz="2888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What a neurology professor does = ________ Brains</a:t>
            </a:r>
          </a:p>
          <a:p>
            <a:pPr marL="381000" marR="0" lvl="0" indent="-234244" algn="l">
              <a:lnSpc>
                <a:spcPct val="100000"/>
              </a:lnSpc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ct val="99616"/>
              <a:buFont typeface="Arial"/>
              <a:buChar char="●"/>
            </a:pPr>
            <a:r>
              <a:rPr lang="en-US" sz="2888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Not abnormal = _____ Brain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661450" y="5588000"/>
            <a:ext cx="8964425" cy="114334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l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rPr>
              <a:t>Brain Teaser – Word Rhymes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762000" y="691425"/>
            <a:ext cx="8863874" cy="45758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88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indent="0" algn="l">
              <a:lnSpc>
                <a:spcPct val="100000"/>
              </a:lnSpc>
              <a:spcBef>
                <a:spcPts val="208"/>
              </a:spcBef>
              <a:spcAft>
                <a:spcPts val="0"/>
              </a:spcAft>
              <a:buNone/>
            </a:pPr>
            <a:endParaRPr sz="2888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81000" marR="0" lvl="0" indent="-234244" algn="l">
              <a:lnSpc>
                <a:spcPct val="100000"/>
              </a:lnSpc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ct val="99616"/>
              <a:buFont typeface="Arial"/>
              <a:buChar char="●"/>
            </a:pPr>
            <a:r>
              <a:rPr lang="en-US" sz="2888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Headache = Brain </a:t>
            </a:r>
            <a:r>
              <a:rPr lang="en-US" sz="2888" u="sng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Pain</a:t>
            </a:r>
          </a:p>
          <a:p>
            <a:pPr marL="381000" marR="0" lvl="0" indent="-234244" algn="l">
              <a:lnSpc>
                <a:spcPct val="100000"/>
              </a:lnSpc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ct val="99616"/>
              <a:buFont typeface="Arial"/>
              <a:buChar char="●"/>
            </a:pPr>
            <a:r>
              <a:rPr lang="en-US" sz="2888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Chief Genius = </a:t>
            </a:r>
            <a:r>
              <a:rPr lang="en-US" sz="2888" u="sng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Main</a:t>
            </a:r>
            <a:r>
              <a:rPr lang="en-US" sz="2888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Brain</a:t>
            </a:r>
          </a:p>
          <a:p>
            <a:pPr marL="381000" marR="0" lvl="0" indent="-234244" algn="l">
              <a:lnSpc>
                <a:spcPct val="100000"/>
              </a:lnSpc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ct val="99616"/>
              <a:buFont typeface="Arial"/>
              <a:buChar char="●"/>
            </a:pPr>
            <a:r>
              <a:rPr lang="en-US" sz="2888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Tune you can’t get out of your head = Brain </a:t>
            </a:r>
            <a:r>
              <a:rPr lang="en-US" sz="2888" u="sng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Refrain</a:t>
            </a:r>
          </a:p>
          <a:p>
            <a:pPr marL="381000" marR="0" lvl="0" indent="-234244" algn="l">
              <a:lnSpc>
                <a:spcPct val="100000"/>
              </a:lnSpc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ct val="99616"/>
              <a:buFont typeface="Arial"/>
              <a:buChar char="●"/>
            </a:pPr>
            <a:r>
              <a:rPr lang="en-US" sz="2888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Vehicle that transports cerebrums = Brain </a:t>
            </a:r>
            <a:r>
              <a:rPr lang="en-US" sz="2888" u="sng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train</a:t>
            </a:r>
          </a:p>
          <a:p>
            <a:pPr marL="381000" marR="0" lvl="0" indent="-234244" algn="l">
              <a:lnSpc>
                <a:spcPct val="100000"/>
              </a:lnSpc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ct val="99616"/>
              <a:buFont typeface="Arial"/>
              <a:buChar char="●"/>
            </a:pPr>
            <a:r>
              <a:rPr lang="en-US" sz="2888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What a neurology professor does = </a:t>
            </a:r>
            <a:r>
              <a:rPr lang="en-US" sz="2888" u="sng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Explains</a:t>
            </a:r>
            <a:r>
              <a:rPr lang="en-US" sz="2888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Brains</a:t>
            </a:r>
          </a:p>
          <a:p>
            <a:pPr marL="381000" marR="0" lvl="0" indent="-234244" algn="l">
              <a:lnSpc>
                <a:spcPct val="100000"/>
              </a:lnSpc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ct val="99616"/>
              <a:buFont typeface="Arial"/>
              <a:buChar char="●"/>
            </a:pPr>
            <a:r>
              <a:rPr lang="en-US" sz="2888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Not abnormal = </a:t>
            </a:r>
            <a:r>
              <a:rPr lang="en-US" sz="2888" u="sng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Sane</a:t>
            </a:r>
            <a:r>
              <a:rPr lang="en-US" sz="2888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Brain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/>
        </p:nvSpPr>
        <p:spPr>
          <a:xfrm>
            <a:off x="588100" y="659800"/>
            <a:ext cx="8983800" cy="5436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600">
                <a:solidFill>
                  <a:srgbClr val="322F26"/>
                </a:solidFill>
                <a:latin typeface="Georgia"/>
                <a:ea typeface="Georgia"/>
                <a:cs typeface="Georgia"/>
                <a:sym typeface="Georgia"/>
              </a:rPr>
              <a:t>Aoccdrnig to rscheearch at Cmabrigde Uinervtisy, it deosn't mttaer in waht oredr the ltteers in a wrod are, the olny iprmoetnt tihng is taht the frist and lsat ltteer be at the rghit pclae. The rset can be a toatl mses and you can sitll raed it wouthit a porbelm. Tihs is bcuseae the huamn mnid deos not raed ervey lteter by istlef, but the wrod as a wlohe.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661450" y="5588000"/>
            <a:ext cx="8964425" cy="114334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33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rPr>
              <a:t>The Curious Case of Phineas Gage</a:t>
            </a:r>
          </a:p>
        </p:txBody>
      </p:sp>
      <p:pic>
        <p:nvPicPr>
          <p:cNvPr id="118" name="Shape 1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8650" y="762000"/>
            <a:ext cx="6688649" cy="4402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661450" y="5588000"/>
            <a:ext cx="8964425" cy="114334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l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rPr>
              <a:t>Visual Imagery (visual cortex)</a:t>
            </a:r>
          </a:p>
        </p:txBody>
      </p:sp>
      <p:sp>
        <p:nvSpPr>
          <p:cNvPr id="25" name="Shape 25"/>
          <p:cNvSpPr txBox="1"/>
          <p:nvPr/>
        </p:nvSpPr>
        <p:spPr>
          <a:xfrm>
            <a:off x="762000" y="691425"/>
            <a:ext cx="8863874" cy="45758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48355" algn="l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358"/>
              <a:buFont typeface="Arial"/>
              <a:buChar char="●"/>
            </a:pPr>
            <a:r>
              <a:rPr lang="en-US" sz="311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Visualize a place you’d like to be. Maybe it’s riding a bike, sitting in the park or just hanging out in your bedroom. Create an image of that place and hold it in your mind for a minute.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661450" y="5588000"/>
            <a:ext cx="8964425" cy="114334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l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rPr>
              <a:t>Auditory Cortex</a:t>
            </a:r>
          </a:p>
        </p:txBody>
      </p:sp>
      <p:sp>
        <p:nvSpPr>
          <p:cNvPr id="31" name="Shape 31"/>
          <p:cNvSpPr txBox="1"/>
          <p:nvPr/>
        </p:nvSpPr>
        <p:spPr>
          <a:xfrm>
            <a:off x="762000" y="691425"/>
            <a:ext cx="8863874" cy="45758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48355" algn="l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358"/>
              <a:buFont typeface="Arial"/>
              <a:buChar char="●"/>
            </a:pPr>
            <a:r>
              <a:rPr lang="en-US" sz="311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Listen to the sounds in the room – really listen. What do you hear? Is it the cracking of someone’s gum, a whisper, the hum of the air conditioner? How many sounds can you differentiate?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661450" y="5588000"/>
            <a:ext cx="8964425" cy="114334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l" rtl="0">
              <a:lnSpc>
                <a:spcPct val="12013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rPr>
              <a:t>Cognitive</a:t>
            </a:r>
          </a:p>
        </p:txBody>
      </p:sp>
      <p:sp>
        <p:nvSpPr>
          <p:cNvPr id="37" name="Shape 37"/>
          <p:cNvSpPr txBox="1"/>
          <p:nvPr/>
        </p:nvSpPr>
        <p:spPr>
          <a:xfrm>
            <a:off x="762000" y="691425"/>
            <a:ext cx="8863874" cy="45758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48355" algn="l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358"/>
              <a:buFont typeface="Arial"/>
              <a:buChar char="●"/>
            </a:pPr>
            <a:r>
              <a:rPr lang="en-US" sz="311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Starting at 100, count backwards by 7.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661450" y="5588000"/>
            <a:ext cx="8964425" cy="114334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l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rPr>
              <a:t>Hippocampus</a:t>
            </a:r>
          </a:p>
        </p:txBody>
      </p:sp>
      <p:sp>
        <p:nvSpPr>
          <p:cNvPr id="43" name="Shape 43"/>
          <p:cNvSpPr txBox="1"/>
          <p:nvPr/>
        </p:nvSpPr>
        <p:spPr>
          <a:xfrm>
            <a:off x="762000" y="691425"/>
            <a:ext cx="8863874" cy="45758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48355" algn="l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358"/>
              <a:buFont typeface="Arial"/>
              <a:buChar char="●"/>
            </a:pPr>
            <a:r>
              <a:rPr lang="en-US" sz="311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Recall an event from your past, try to remember as many details as you can from it. (Example: the first time you rode a bike, a family holiday). What emotions were you feeling?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661450" y="5588000"/>
            <a:ext cx="8964425" cy="114334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indent="0" algn="l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rgbClr val="FF8D3E"/>
                </a:solidFill>
                <a:latin typeface="Verdana"/>
                <a:ea typeface="Verdana"/>
                <a:cs typeface="Verdana"/>
                <a:sym typeface="Verdana"/>
              </a:rPr>
              <a:t>Memory</a:t>
            </a:r>
          </a:p>
        </p:txBody>
      </p:sp>
      <p:sp>
        <p:nvSpPr>
          <p:cNvPr id="49" name="Shape 49"/>
          <p:cNvSpPr txBox="1"/>
          <p:nvPr/>
        </p:nvSpPr>
        <p:spPr>
          <a:xfrm>
            <a:off x="762000" y="691425"/>
            <a:ext cx="8863874" cy="45758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389466" algn="l">
              <a:lnSpc>
                <a:spcPct val="12005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628"/>
              <a:buFont typeface="Arial"/>
              <a:buChar char="●"/>
            </a:pPr>
            <a:r>
              <a:rPr lang="en-US" sz="5333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Memorize this list</a:t>
            </a:r>
          </a:p>
          <a:p>
            <a:pPr marL="381000" marR="0" lvl="0" indent="-389466" algn="l">
              <a:lnSpc>
                <a:spcPct val="120052"/>
              </a:lnSpc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ct val="100628"/>
              <a:buFont typeface="Arial"/>
              <a:buChar char="●"/>
            </a:pPr>
            <a:r>
              <a:rPr lang="en-US" sz="5333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Candy, Head, Bear, Farm, Ring, Cat, Jennifer, Necklace, Nine, Pen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762000" y="691425"/>
            <a:ext cx="8863874" cy="45758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333022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1010"/>
              <a:buFont typeface="Arial"/>
              <a:buChar char="●"/>
            </a:pPr>
            <a:r>
              <a:rPr lang="en-US" sz="4444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What were the items on the list?</a:t>
            </a:r>
          </a:p>
          <a:p>
            <a:pPr marL="0" marR="0" indent="0" algn="l">
              <a:lnSpc>
                <a:spcPct val="120000"/>
              </a:lnSpc>
              <a:spcBef>
                <a:spcPts val="208"/>
              </a:spcBef>
              <a:spcAft>
                <a:spcPts val="0"/>
              </a:spcAft>
              <a:buNone/>
            </a:pPr>
            <a:endParaRPr sz="4444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81000" marR="0" lvl="0" indent="-333022" algn="l">
              <a:lnSpc>
                <a:spcPct val="120000"/>
              </a:lnSpc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ct val="101010"/>
              <a:buFont typeface="Arial"/>
              <a:buChar char="●"/>
            </a:pPr>
            <a:r>
              <a:rPr lang="en-US" sz="4444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How can you make it easier to remember a list?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/>
        </p:nvSpPr>
        <p:spPr>
          <a:xfrm>
            <a:off x="762000" y="691425"/>
            <a:ext cx="8863874" cy="45758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48355" algn="l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358"/>
              <a:buFont typeface="Arial"/>
              <a:buChar char="●"/>
            </a:pPr>
            <a:r>
              <a:rPr lang="en-US" sz="311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PET SCANS</a:t>
            </a:r>
          </a:p>
          <a:p>
            <a:pPr marL="381000" marR="0" lvl="0" indent="-248355" algn="l">
              <a:lnSpc>
                <a:spcPct val="120089"/>
              </a:lnSpc>
              <a:spcBef>
                <a:spcPts val="208"/>
              </a:spcBef>
              <a:spcAft>
                <a:spcPts val="0"/>
              </a:spcAft>
              <a:buClr>
                <a:srgbClr val="000000"/>
              </a:buClr>
              <a:buSzPct val="100358"/>
              <a:buFont typeface="Arial"/>
              <a:buChar char="●"/>
            </a:pPr>
            <a:r>
              <a:rPr lang="en-US" sz="311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Positron Emission Tomography</a:t>
            </a:r>
          </a:p>
          <a:p>
            <a:pPr marL="0" marR="0" indent="0" algn="l">
              <a:lnSpc>
                <a:spcPct val="120089"/>
              </a:lnSpc>
              <a:spcBef>
                <a:spcPts val="208"/>
              </a:spcBef>
              <a:spcAft>
                <a:spcPts val="0"/>
              </a:spcAft>
              <a:buNone/>
            </a:pPr>
            <a:endParaRPr sz="3111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60" name="Shape 6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000" y="1947325"/>
            <a:ext cx="5249325" cy="5079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Shape 6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7325" y="1269975"/>
            <a:ext cx="8815899" cy="4148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451</Words>
  <Application>Microsoft Office PowerPoint</Application>
  <PresentationFormat>Custom</PresentationFormat>
  <Paragraphs>47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Georgia</vt:lpstr>
      <vt:lpstr>Verdana</vt:lpstr>
      <vt:lpstr>Custom Theme</vt:lpstr>
      <vt:lpstr>Mindboggling</vt:lpstr>
      <vt:lpstr>Visual Imagery (visual cortex)</vt:lpstr>
      <vt:lpstr>Auditory Cortex</vt:lpstr>
      <vt:lpstr>Cognitive</vt:lpstr>
      <vt:lpstr>Hippocampus</vt:lpstr>
      <vt:lpstr>Memory</vt:lpstr>
      <vt:lpstr>PowerPoint Presentation</vt:lpstr>
      <vt:lpstr>PowerPoint Presentation</vt:lpstr>
      <vt:lpstr>PowerPoint Presentation</vt:lpstr>
      <vt:lpstr>14 or 16? Depends on how you look at it.</vt:lpstr>
      <vt:lpstr>List the colors. </vt:lpstr>
      <vt:lpstr>Train Your Brain.</vt:lpstr>
      <vt:lpstr>Processing Words and Letters</vt:lpstr>
      <vt:lpstr>Processing Words and Letters</vt:lpstr>
      <vt:lpstr>Brain Teaser – Word Rhymes</vt:lpstr>
      <vt:lpstr>Brain Teaser – Word Rhymes</vt:lpstr>
      <vt:lpstr>PowerPoint Presentation</vt:lpstr>
      <vt:lpstr>The Curious Case of Phineas Gage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Mindboggling</dc:title>
  <dc:creator>McCorkle, Tangela</dc:creator>
  <cp:lastModifiedBy>Lucy, Jennifer M</cp:lastModifiedBy>
  <cp:revision>3</cp:revision>
  <dcterms:modified xsi:type="dcterms:W3CDTF">2016-04-18T18:16:32Z</dcterms:modified>
</cp:coreProperties>
</file>