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7"/>
  </p:notesMasterIdLst>
  <p:sldIdLst>
    <p:sldId id="283" r:id="rId2"/>
    <p:sldId id="349" r:id="rId3"/>
    <p:sldId id="356" r:id="rId4"/>
    <p:sldId id="328" r:id="rId5"/>
    <p:sldId id="329" r:id="rId6"/>
    <p:sldId id="346" r:id="rId7"/>
    <p:sldId id="327" r:id="rId8"/>
    <p:sldId id="362" r:id="rId9"/>
    <p:sldId id="357" r:id="rId10"/>
    <p:sldId id="330" r:id="rId11"/>
    <p:sldId id="332" r:id="rId12"/>
    <p:sldId id="338" r:id="rId13"/>
    <p:sldId id="342" r:id="rId14"/>
    <p:sldId id="358" r:id="rId15"/>
    <p:sldId id="340" r:id="rId16"/>
    <p:sldId id="350" r:id="rId17"/>
    <p:sldId id="353" r:id="rId18"/>
    <p:sldId id="359" r:id="rId19"/>
    <p:sldId id="336" r:id="rId20"/>
    <p:sldId id="354" r:id="rId21"/>
    <p:sldId id="361" r:id="rId22"/>
    <p:sldId id="360" r:id="rId23"/>
    <p:sldId id="333" r:id="rId24"/>
    <p:sldId id="355" r:id="rId25"/>
    <p:sldId id="34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66"/>
    <a:srgbClr val="FFCC99"/>
    <a:srgbClr val="FFFF99"/>
    <a:srgbClr val="FF66CC"/>
    <a:srgbClr val="FFCC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8097" autoAdjust="0"/>
  </p:normalViewPr>
  <p:slideViewPr>
    <p:cSldViewPr snapToGrid="0">
      <p:cViewPr varScale="1">
        <p:scale>
          <a:sx n="58" d="100"/>
          <a:sy n="58" d="100"/>
        </p:scale>
        <p:origin x="12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70A64-4B9D-483C-A3D8-EBB358674E14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F6EC8-576E-495E-A15C-E5BDD945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4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</a:t>
            </a:r>
            <a:r>
              <a:rPr lang="en-US" baseline="0" dirty="0" smtClean="0"/>
              <a:t> the video and briefly have a discussion with students on what they can and cannot do with their Surface tablets using the following two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F6EC8-576E-495E-A15C-E5BDD945A9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16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Give</a:t>
            </a:r>
            <a:r>
              <a:rPr lang="en-US" sz="1200" baseline="0" dirty="0" smtClean="0"/>
              <a:t> students some time to properly set this up.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0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Give</a:t>
            </a:r>
            <a:r>
              <a:rPr lang="en-US" sz="1200" baseline="0" dirty="0" smtClean="0"/>
              <a:t> students some time to properly set this up and save the testing document.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9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students some time to log into their Office 365 accounts.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97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Give</a:t>
            </a:r>
            <a:r>
              <a:rPr lang="en-US" sz="1800" baseline="0" dirty="0"/>
              <a:t> students </a:t>
            </a:r>
            <a:r>
              <a:rPr lang="en-US" sz="1800" baseline="0" dirty="0" smtClean="0"/>
              <a:t>some time to access and </a:t>
            </a:r>
            <a:r>
              <a:rPr lang="en-US" sz="1800" baseline="0" dirty="0"/>
              <a:t>create documents </a:t>
            </a:r>
            <a:r>
              <a:rPr lang="en-US" sz="1800" baseline="0" dirty="0" smtClean="0"/>
              <a:t>in OneDrive.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76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F6EC8-576E-495E-A15C-E5BDD945A9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16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05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those teachers who have opted to receive class sets of Surface pens, take some time to go over with your students how to use them. Tutorial videos are attached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16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F6EC8-576E-495E-A15C-E5BDD945A9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65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33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3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all defective cases have been replaced over the summer,</a:t>
            </a:r>
            <a:r>
              <a:rPr lang="en-US" baseline="0" dirty="0" smtClean="0"/>
              <a:t> each case replacement charge will be $40.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68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64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63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Without more than 50% or more battery,</a:t>
            </a:r>
            <a:r>
              <a:rPr lang="en-US" baseline="0" dirty="0" smtClean="0"/>
              <a:t> the help desk will not be able to troubleshoot any WIFI or network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0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14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F6EC8-576E-495E-A15C-E5BDD945A9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31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49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71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0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>
                <a:solidFill>
                  <a:prstClr val="white"/>
                </a:solidFill>
              </a:rPr>
              <a:pPr/>
              <a:t>9/5/2017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 dirty="0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7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>
                <a:solidFill>
                  <a:prstClr val="white"/>
                </a:solidFill>
              </a:rPr>
              <a:pPr/>
              <a:t>9/5/2017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 dirty="0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5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>
                <a:solidFill>
                  <a:prstClr val="white"/>
                </a:solidFill>
              </a:rPr>
              <a:pPr/>
              <a:t>9/5/2017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 dirty="0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69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>
                <a:solidFill>
                  <a:prstClr val="white"/>
                </a:solidFill>
              </a:rPr>
              <a:pPr/>
              <a:t>9/5/2017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 dirty="0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75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>
                <a:solidFill>
                  <a:prstClr val="white"/>
                </a:solidFill>
              </a:rPr>
              <a:pPr/>
              <a:t>9/5/2017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 dirty="0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8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>
                <a:solidFill>
                  <a:prstClr val="white"/>
                </a:solidFill>
              </a:rPr>
              <a:pPr/>
              <a:t>9/5/2017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 dirty="0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5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>
                <a:solidFill>
                  <a:prstClr val="white"/>
                </a:solidFill>
              </a:rPr>
              <a:pPr/>
              <a:t>9/5/2017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 dirty="0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0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>
                <a:solidFill>
                  <a:prstClr val="white"/>
                </a:solidFill>
              </a:rPr>
              <a:pPr/>
              <a:t>9/5/2017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 dirty="0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8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>
                <a:solidFill>
                  <a:prstClr val="white"/>
                </a:solidFill>
              </a:rPr>
              <a:pPr/>
              <a:t>9/5/2017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 dirty="0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2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>
                <a:solidFill>
                  <a:prstClr val="white"/>
                </a:solidFill>
              </a:rPr>
              <a:pPr/>
              <a:t>9/5/2017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 dirty="0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4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>
                <a:solidFill>
                  <a:prstClr val="white"/>
                </a:solidFill>
              </a:rPr>
              <a:pPr/>
              <a:t>9/5/2017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 dirty="0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3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>
                <a:solidFill>
                  <a:prstClr val="white"/>
                </a:solidFill>
              </a:rPr>
              <a:pPr/>
              <a:t>9/5/2017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 dirty="0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>
                <a:solidFill>
                  <a:prstClr val="white"/>
                </a:solidFill>
              </a:rPr>
              <a:pPr/>
              <a:t>9/5/2017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 dirty="0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0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>
                <a:solidFill>
                  <a:prstClr val="white"/>
                </a:solidFill>
              </a:rPr>
              <a:pPr/>
              <a:t>9/5/2017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 dirty="0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9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09B482E8-6E0E-1B4F-B1FD-C69DB9E858D9}" type="datetimeFigureOut">
              <a:rPr lang="en-US" smtClean="0">
                <a:solidFill>
                  <a:prstClr val="white"/>
                </a:solidFill>
              </a:rPr>
              <a:pPr defTabSz="457200"/>
              <a:t>9/5/2017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4E67C8"/>
                </a:solidFill>
              </a:rPr>
              <a:pPr defTabSz="457200"/>
              <a:t>‹#›</a:t>
            </a:fld>
            <a:endParaRPr lang="en-US" dirty="0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0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y9P15hIlI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hyperlink" Target="https://youtu.be/u8IVd0n1-3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xYHNB-JPT8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bit.do/dHAx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do/dHAw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294" y="5137266"/>
            <a:ext cx="9310255" cy="1113905"/>
          </a:xfrm>
        </p:spPr>
        <p:txBody>
          <a:bodyPr/>
          <a:lstStyle/>
          <a:p>
            <a:r>
              <a:rPr lang="en-US" dirty="0" smtClean="0"/>
              <a:t>Microsoft Surface Tablet 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5406" y="143365"/>
            <a:ext cx="10572000" cy="169579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000" dirty="0"/>
              <a:t>Chattahoochee </a:t>
            </a:r>
            <a:r>
              <a:rPr lang="en-US" sz="5000" dirty="0" smtClean="0"/>
              <a:t>High School </a:t>
            </a:r>
          </a:p>
          <a:p>
            <a:pPr algn="ctr"/>
            <a:r>
              <a:rPr lang="en-US" sz="5000" dirty="0" smtClean="0"/>
              <a:t>Surface </a:t>
            </a:r>
            <a:r>
              <a:rPr lang="en-US" sz="5000" dirty="0"/>
              <a:t>Deployment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66" y="2010117"/>
            <a:ext cx="5485880" cy="26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25" y="182880"/>
            <a:ext cx="6417425" cy="1529541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FF99"/>
                </a:solidFill>
              </a:rPr>
              <a:t>Login </a:t>
            </a:r>
            <a:br>
              <a:rPr lang="en-US" sz="4800" dirty="0" smtClean="0">
                <a:solidFill>
                  <a:srgbClr val="FFFF99"/>
                </a:solidFill>
              </a:rPr>
            </a:br>
            <a:r>
              <a:rPr lang="en-US" sz="4800" dirty="0" smtClean="0">
                <a:solidFill>
                  <a:srgbClr val="FFFF99"/>
                </a:solidFill>
              </a:rPr>
              <a:t>(FCSWIFI must be on)</a:t>
            </a:r>
            <a:r>
              <a:rPr lang="en-US" sz="4400" dirty="0" smtClean="0">
                <a:solidFill>
                  <a:srgbClr val="FFFF99"/>
                </a:solidFill>
              </a:rPr>
              <a:t> 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007" y="2310938"/>
            <a:ext cx="6035040" cy="3942651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400" dirty="0" smtClean="0"/>
              <a:t>Tap </a:t>
            </a:r>
            <a:r>
              <a:rPr lang="en-US" sz="3400" dirty="0"/>
              <a:t>Other </a:t>
            </a:r>
            <a:r>
              <a:rPr lang="en-US" sz="3400" dirty="0" smtClean="0"/>
              <a:t>User (on the bottom left)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400" dirty="0" smtClean="0"/>
              <a:t>Login </a:t>
            </a:r>
            <a:r>
              <a:rPr lang="en-US" sz="3400" dirty="0"/>
              <a:t>with </a:t>
            </a:r>
            <a:r>
              <a:rPr lang="en-US" sz="3400" b="1" dirty="0" err="1" smtClean="0">
                <a:solidFill>
                  <a:srgbClr val="FFCC99"/>
                </a:solidFill>
              </a:rPr>
              <a:t>fcboestu</a:t>
            </a:r>
            <a:r>
              <a:rPr lang="en-US" sz="3400" b="1" dirty="0" smtClean="0">
                <a:solidFill>
                  <a:srgbClr val="FFCC99"/>
                </a:solidFill>
              </a:rPr>
              <a:t>\your student number</a:t>
            </a:r>
            <a:r>
              <a:rPr lang="en-US" sz="3400" dirty="0" smtClean="0"/>
              <a:t> as </a:t>
            </a:r>
            <a:r>
              <a:rPr lang="en-US" sz="3400" b="1" dirty="0" smtClean="0"/>
              <a:t>username</a:t>
            </a:r>
            <a:r>
              <a:rPr lang="en-US" sz="3400" dirty="0" smtClean="0"/>
              <a:t> </a:t>
            </a:r>
            <a:r>
              <a:rPr lang="en-US" sz="3400" dirty="0"/>
              <a:t>and </a:t>
            </a:r>
            <a:r>
              <a:rPr lang="en-US" sz="3400" b="1" dirty="0" smtClean="0">
                <a:solidFill>
                  <a:srgbClr val="FFCC99"/>
                </a:solidFill>
              </a:rPr>
              <a:t>your date of birth (MMDDYYYY)</a:t>
            </a:r>
            <a:r>
              <a:rPr lang="en-US" sz="3400" dirty="0" smtClean="0">
                <a:solidFill>
                  <a:srgbClr val="FFCC99"/>
                </a:solidFill>
              </a:rPr>
              <a:t> </a:t>
            </a:r>
            <a:r>
              <a:rPr lang="en-US" sz="3400" dirty="0" smtClean="0"/>
              <a:t>as password</a:t>
            </a:r>
            <a:endParaRPr lang="en-US" sz="3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54" y="480439"/>
            <a:ext cx="4869877" cy="54073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86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04" y="133003"/>
            <a:ext cx="11621193" cy="1598343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FF99"/>
                </a:solidFill>
              </a:rPr>
              <a:t>MUST Connect </a:t>
            </a:r>
            <a:r>
              <a:rPr lang="en-US" sz="4800" dirty="0">
                <a:solidFill>
                  <a:srgbClr val="FFFF99"/>
                </a:solidFill>
              </a:rPr>
              <a:t>to </a:t>
            </a:r>
            <a:br>
              <a:rPr lang="en-US" sz="4800" dirty="0">
                <a:solidFill>
                  <a:srgbClr val="FFFF99"/>
                </a:solidFill>
              </a:rPr>
            </a:br>
            <a:r>
              <a:rPr lang="en-US" sz="4800" dirty="0" smtClean="0">
                <a:solidFill>
                  <a:srgbClr val="FFFF99"/>
                </a:solidFill>
              </a:rPr>
              <a:t>FCSWIFI Wireless </a:t>
            </a:r>
            <a:r>
              <a:rPr lang="en-US" sz="4800" dirty="0">
                <a:solidFill>
                  <a:srgbClr val="FFFF99"/>
                </a:solidFill>
              </a:rPr>
              <a:t>N</a:t>
            </a:r>
            <a:r>
              <a:rPr lang="en-US" sz="4800" dirty="0" smtClean="0">
                <a:solidFill>
                  <a:srgbClr val="FFFF99"/>
                </a:solidFill>
              </a:rPr>
              <a:t>etwork</a:t>
            </a:r>
            <a:endParaRPr lang="en-US" sz="4800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9381" y="2140709"/>
            <a:ext cx="5879618" cy="4243466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Tap </a:t>
            </a:r>
            <a:r>
              <a:rPr lang="en-US" sz="3200" dirty="0"/>
              <a:t>the wireless symbol </a:t>
            </a:r>
            <a:r>
              <a:rPr lang="en-US" sz="3200" dirty="0" smtClean="0"/>
              <a:t>on the bottom right corner and </a:t>
            </a:r>
            <a:r>
              <a:rPr lang="en-US" sz="3200" dirty="0"/>
              <a:t>select </a:t>
            </a:r>
            <a:r>
              <a:rPr lang="en-US" sz="4400" b="1" dirty="0" smtClean="0">
                <a:solidFill>
                  <a:srgbClr val="FF99FF"/>
                </a:solidFill>
              </a:rPr>
              <a:t>FCSWIFI</a:t>
            </a:r>
            <a:endParaRPr lang="en-US" sz="4400" dirty="0">
              <a:solidFill>
                <a:srgbClr val="FF99FF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E</a:t>
            </a:r>
            <a:r>
              <a:rPr lang="en-US" sz="3200" dirty="0" smtClean="0"/>
              <a:t>nter </a:t>
            </a:r>
            <a:r>
              <a:rPr lang="en-US" sz="3200" dirty="0"/>
              <a:t>your </a:t>
            </a:r>
            <a:r>
              <a:rPr lang="en-US" sz="3200" b="1" dirty="0" err="1" smtClean="0">
                <a:solidFill>
                  <a:srgbClr val="FFCC99"/>
                </a:solidFill>
              </a:rPr>
              <a:t>fcboestu</a:t>
            </a:r>
            <a:r>
              <a:rPr lang="en-US" sz="3200" b="1" dirty="0" smtClean="0">
                <a:solidFill>
                  <a:srgbClr val="FFCC99"/>
                </a:solidFill>
              </a:rPr>
              <a:t>\your student number</a:t>
            </a:r>
            <a:r>
              <a:rPr lang="en-US" sz="3200" dirty="0" smtClean="0">
                <a:solidFill>
                  <a:srgbClr val="FFCC99"/>
                </a:solidFill>
              </a:rPr>
              <a:t> </a:t>
            </a:r>
            <a:r>
              <a:rPr lang="en-US" sz="3200" dirty="0" smtClean="0"/>
              <a:t>as </a:t>
            </a:r>
            <a:r>
              <a:rPr lang="en-US" sz="3200" dirty="0"/>
              <a:t>username </a:t>
            </a:r>
            <a:r>
              <a:rPr lang="en-US" sz="3200" dirty="0" smtClean="0"/>
              <a:t>and your </a:t>
            </a:r>
            <a:r>
              <a:rPr lang="en-US" sz="3200" b="1" dirty="0" smtClean="0">
                <a:solidFill>
                  <a:srgbClr val="FFCC99"/>
                </a:solidFill>
              </a:rPr>
              <a:t>date of birth (MMDDYYYY) </a:t>
            </a:r>
            <a:r>
              <a:rPr lang="en-US" sz="3200" dirty="0" smtClean="0"/>
              <a:t>as password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1" r="1944"/>
          <a:stretch/>
        </p:blipFill>
        <p:spPr>
          <a:xfrm>
            <a:off x="450314" y="2670578"/>
            <a:ext cx="5176278" cy="24189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99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58" y="237694"/>
            <a:ext cx="7523410" cy="1192095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FFFF99"/>
                </a:solidFill>
              </a:rPr>
              <a:t>Add </a:t>
            </a:r>
            <a:r>
              <a:rPr lang="en-US" sz="4800" dirty="0" smtClean="0">
                <a:solidFill>
                  <a:srgbClr val="FFFF99"/>
                </a:solidFill>
              </a:rPr>
              <a:t>Tiles to Start </a:t>
            </a:r>
            <a:r>
              <a:rPr lang="en-US" sz="4800" dirty="0">
                <a:solidFill>
                  <a:srgbClr val="FFFF99"/>
                </a:solidFill>
              </a:rPr>
              <a:t>Screen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399011" y="2194560"/>
            <a:ext cx="7015942" cy="4349198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Tap the Windows </a:t>
            </a:r>
            <a:r>
              <a:rPr lang="en-US" sz="3200" dirty="0" smtClean="0"/>
              <a:t>icon on the lower left corner</a:t>
            </a:r>
            <a:endParaRPr lang="en-US" sz="32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Search </a:t>
            </a:r>
            <a:r>
              <a:rPr lang="en-US" sz="3200" dirty="0"/>
              <a:t>for each of </a:t>
            </a:r>
            <a:r>
              <a:rPr lang="en-US" sz="3200" dirty="0" smtClean="0"/>
              <a:t>these </a:t>
            </a:r>
            <a:r>
              <a:rPr lang="en-US" sz="3200" dirty="0"/>
              <a:t>apps </a:t>
            </a:r>
            <a:r>
              <a:rPr lang="en-US" sz="3200" dirty="0" smtClean="0"/>
              <a:t>below and right-click </a:t>
            </a:r>
            <a:r>
              <a:rPr lang="en-US" sz="3200" dirty="0"/>
              <a:t>on each one </a:t>
            </a:r>
            <a:r>
              <a:rPr lang="en-US" sz="3200" dirty="0" smtClean="0"/>
              <a:t>to choose </a:t>
            </a:r>
            <a:r>
              <a:rPr lang="en-US" sz="3200" dirty="0"/>
              <a:t>"Pin to Start".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3200" b="1" dirty="0"/>
              <a:t>	</a:t>
            </a:r>
            <a:r>
              <a:rPr lang="en-US" sz="3600" b="1" dirty="0" smtClean="0">
                <a:solidFill>
                  <a:srgbClr val="FFCC99"/>
                </a:solidFill>
              </a:rPr>
              <a:t>PowerPoint, Word, OneNote, 	Outlook </a:t>
            </a:r>
            <a:endParaRPr lang="en-US" sz="3600" b="1" dirty="0">
              <a:solidFill>
                <a:srgbClr val="FFCC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-214" t="5639" r="214" b="-83"/>
          <a:stretch>
            <a:fillRect/>
          </a:stretch>
        </p:blipFill>
        <p:spPr>
          <a:xfrm>
            <a:off x="7822668" y="4555461"/>
            <a:ext cx="3835926" cy="1988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5" t="28092" r="12516" b="16183"/>
          <a:stretch/>
        </p:blipFill>
        <p:spPr>
          <a:xfrm>
            <a:off x="8290067" y="237694"/>
            <a:ext cx="3218898" cy="39137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591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0"/>
            <a:ext cx="6267796" cy="1762298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</a:rPr>
              <a:t>Set Up Microsoft Office Access </a:t>
            </a:r>
            <a:endParaRPr lang="en-US" sz="4800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629" y="2194560"/>
            <a:ext cx="6869931" cy="4405745"/>
          </a:xfrm>
        </p:spPr>
        <p:txBody>
          <a:bodyPr>
            <a:noAutofit/>
          </a:bodyPr>
          <a:lstStyle/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Open Microsoft Office </a:t>
            </a:r>
            <a:endParaRPr lang="en-US" sz="30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Open </a:t>
            </a:r>
            <a:r>
              <a:rPr lang="en-US" sz="3000" dirty="0"/>
              <a:t>a blank </a:t>
            </a:r>
            <a:r>
              <a:rPr lang="en-US" sz="3000" dirty="0" smtClean="0"/>
              <a:t>document and then type in their full name, class period, and their favorite food. </a:t>
            </a:r>
            <a:endParaRPr lang="en-US" sz="30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Tap </a:t>
            </a:r>
            <a:r>
              <a:rPr lang="en-US" sz="3000" b="1" dirty="0" smtClean="0"/>
              <a:t>File </a:t>
            </a:r>
            <a:r>
              <a:rPr lang="en-US" sz="3000" b="1" dirty="0" smtClean="0">
                <a:sym typeface="Wingdings" panose="05000000000000000000" pitchFamily="2" charset="2"/>
              </a:rPr>
              <a:t> </a:t>
            </a:r>
            <a:r>
              <a:rPr lang="en-US" sz="3000" b="1" dirty="0" smtClean="0"/>
              <a:t>Save As</a:t>
            </a:r>
            <a:endParaRPr lang="en-US" sz="30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Look for </a:t>
            </a:r>
            <a:r>
              <a:rPr lang="en-US" sz="3000" b="1" dirty="0">
                <a:solidFill>
                  <a:srgbClr val="FF99FF"/>
                </a:solidFill>
              </a:rPr>
              <a:t>OneDrive-Fulton County </a:t>
            </a:r>
            <a:r>
              <a:rPr lang="en-US" sz="3000" b="1" dirty="0" smtClean="0">
                <a:solidFill>
                  <a:srgbClr val="FF99FF"/>
                </a:solidFill>
              </a:rPr>
              <a:t>Schools</a:t>
            </a:r>
            <a:endParaRPr lang="en-US" sz="3000" dirty="0">
              <a:solidFill>
                <a:srgbClr val="FF99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48" r="33255"/>
          <a:stretch/>
        </p:blipFill>
        <p:spPr>
          <a:xfrm>
            <a:off x="6720302" y="731520"/>
            <a:ext cx="4900891" cy="538664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512233" y="4887884"/>
            <a:ext cx="1263534" cy="964276"/>
          </a:xfrm>
          <a:prstGeom prst="straightConnector1">
            <a:avLst/>
          </a:prstGeom>
          <a:ln w="28575">
            <a:solidFill>
              <a:srgbClr val="FF0000"/>
            </a:solidFill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0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0"/>
            <a:ext cx="6267796" cy="1762298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</a:rPr>
              <a:t>Set Up </a:t>
            </a:r>
            <a:br>
              <a:rPr lang="en-US" sz="4800" b="1" dirty="0" smtClean="0">
                <a:solidFill>
                  <a:srgbClr val="FFFF99"/>
                </a:solidFill>
              </a:rPr>
            </a:br>
            <a:r>
              <a:rPr lang="en-US" sz="4800" b="1" dirty="0" smtClean="0">
                <a:solidFill>
                  <a:srgbClr val="FFFF99"/>
                </a:solidFill>
              </a:rPr>
              <a:t>Microsoft Office  </a:t>
            </a:r>
            <a:endParaRPr lang="en-US" sz="4800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65018" y="2244436"/>
            <a:ext cx="7431578" cy="4339244"/>
          </a:xfrm>
        </p:spPr>
        <p:txBody>
          <a:bodyPr>
            <a:noAutofit/>
          </a:bodyPr>
          <a:lstStyle/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If </a:t>
            </a:r>
            <a:r>
              <a:rPr lang="en-US" sz="2800" b="1" dirty="0"/>
              <a:t>OneDrive-Fulton County Schools </a:t>
            </a:r>
            <a:r>
              <a:rPr lang="en-US" sz="2800" dirty="0"/>
              <a:t>does not show, click </a:t>
            </a:r>
            <a:r>
              <a:rPr lang="en-US" sz="2800" b="1" dirty="0">
                <a:solidFill>
                  <a:srgbClr val="FF99FF"/>
                </a:solidFill>
              </a:rPr>
              <a:t>Add a Place</a:t>
            </a:r>
            <a:r>
              <a:rPr lang="en-US" sz="2800" b="1" dirty="0"/>
              <a:t>. </a:t>
            </a:r>
            <a:r>
              <a:rPr lang="en-US" sz="2800" dirty="0"/>
              <a:t>Select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99FF"/>
                </a:solidFill>
              </a:rPr>
              <a:t>Office 365 SharePoint</a:t>
            </a:r>
            <a:r>
              <a:rPr lang="en-US" sz="2800" b="1" dirty="0"/>
              <a:t>. </a:t>
            </a:r>
            <a:endParaRPr lang="en-US" sz="2800" dirty="0"/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Enter </a:t>
            </a:r>
            <a:r>
              <a:rPr lang="en-US" sz="2800" dirty="0"/>
              <a:t>your Fulton email address </a:t>
            </a:r>
            <a:r>
              <a:rPr lang="en-US" sz="2800" dirty="0" smtClean="0"/>
              <a:t>(Student ID@fcstu.org) and </a:t>
            </a:r>
            <a:r>
              <a:rPr lang="en-US" sz="2800" dirty="0"/>
              <a:t>password</a:t>
            </a:r>
            <a:r>
              <a:rPr lang="en-US" sz="2800" dirty="0" smtClean="0"/>
              <a:t>.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99FF"/>
                </a:solidFill>
              </a:rPr>
              <a:t>Title the document as Testing and then save under OneDrive – Fulton County Schools </a:t>
            </a:r>
            <a:endParaRPr lang="en-US" sz="2800" b="1" dirty="0">
              <a:solidFill>
                <a:srgbClr val="FF99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48" r="33255"/>
          <a:stretch/>
        </p:blipFill>
        <p:spPr>
          <a:xfrm>
            <a:off x="6966065" y="698269"/>
            <a:ext cx="4900891" cy="538664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512233" y="4887884"/>
            <a:ext cx="1263534" cy="964276"/>
          </a:xfrm>
          <a:prstGeom prst="straightConnector1">
            <a:avLst/>
          </a:prstGeom>
          <a:ln w="28575">
            <a:solidFill>
              <a:srgbClr val="FF0000"/>
            </a:solidFill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0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95" y="346617"/>
            <a:ext cx="11511253" cy="734038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</a:rPr>
              <a:t>FCS Office 365 – Office Product Onl</a:t>
            </a:r>
            <a:r>
              <a:rPr lang="en-US" b="1" dirty="0" smtClean="0">
                <a:solidFill>
                  <a:srgbClr val="FFFF99"/>
                </a:solidFill>
              </a:rPr>
              <a:t>ine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95" y="4241281"/>
            <a:ext cx="11644256" cy="219833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Access </a:t>
            </a:r>
            <a:r>
              <a:rPr lang="en-US" sz="3000" dirty="0"/>
              <a:t>to OneDrive, Word, Excel, and PowerPoint </a:t>
            </a:r>
            <a:r>
              <a:rPr lang="en-US" sz="3000" dirty="0" smtClean="0"/>
              <a:t>online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Login </a:t>
            </a:r>
            <a:r>
              <a:rPr lang="en-US" sz="3000" dirty="0"/>
              <a:t>to Office 365 </a:t>
            </a:r>
            <a:r>
              <a:rPr lang="en-US" sz="3000" dirty="0" smtClean="0"/>
              <a:t>at </a:t>
            </a:r>
            <a:r>
              <a:rPr lang="en-US" sz="3400" b="1" dirty="0" smtClean="0">
                <a:solidFill>
                  <a:srgbClr val="FFCC99"/>
                </a:solidFill>
              </a:rPr>
              <a:t>portal.office.com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Username is </a:t>
            </a:r>
            <a:r>
              <a:rPr lang="en-US" sz="3600" b="1" dirty="0" smtClean="0">
                <a:solidFill>
                  <a:srgbClr val="FFCC99"/>
                </a:solidFill>
              </a:rPr>
              <a:t>Student ID#@fcstu.org</a:t>
            </a:r>
            <a:r>
              <a:rPr lang="en-US" sz="3000" dirty="0" smtClean="0">
                <a:solidFill>
                  <a:srgbClr val="FFCC99"/>
                </a:solidFill>
              </a:rPr>
              <a:t> </a:t>
            </a:r>
            <a:r>
              <a:rPr lang="en-US" sz="3000" dirty="0" smtClean="0"/>
              <a:t>(i.e. 1100123456@ fcstu.org) with your computer </a:t>
            </a:r>
            <a:r>
              <a:rPr lang="en-US" sz="3000" dirty="0"/>
              <a:t>password</a:t>
            </a:r>
            <a:r>
              <a:rPr lang="en-US" sz="3000" dirty="0" smtClean="0"/>
              <a:t>.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13" t="2304"/>
          <a:stretch/>
        </p:blipFill>
        <p:spPr>
          <a:xfrm>
            <a:off x="1945177" y="1080655"/>
            <a:ext cx="6833063" cy="292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322" y="399011"/>
            <a:ext cx="8911244" cy="964276"/>
          </a:xfrm>
        </p:spPr>
        <p:txBody>
          <a:bodyPr/>
          <a:lstStyle/>
          <a:p>
            <a:r>
              <a:rPr lang="en-US" sz="4800" dirty="0" smtClean="0">
                <a:solidFill>
                  <a:srgbClr val="FFFF99"/>
                </a:solidFill>
              </a:rPr>
              <a:t>OneDrive through Office 365</a:t>
            </a:r>
            <a:endParaRPr lang="en-US" sz="4800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29" y="2177935"/>
            <a:ext cx="4422370" cy="448887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Go into </a:t>
            </a:r>
            <a:r>
              <a:rPr lang="en-US" sz="2800" b="1" dirty="0" smtClean="0">
                <a:solidFill>
                  <a:schemeClr val="tx1"/>
                </a:solidFill>
              </a:rPr>
              <a:t>OneDrive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Under </a:t>
            </a:r>
            <a:r>
              <a:rPr lang="en-US" sz="3400" b="1" dirty="0" smtClean="0">
                <a:solidFill>
                  <a:srgbClr val="FF99FF"/>
                </a:solidFill>
              </a:rPr>
              <a:t>Files</a:t>
            </a:r>
            <a:r>
              <a:rPr lang="en-US" sz="2800" dirty="0" smtClean="0"/>
              <a:t>, find the Testing document you just saved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Under </a:t>
            </a:r>
            <a:r>
              <a:rPr lang="en-US" sz="3400" b="1" dirty="0" smtClean="0">
                <a:solidFill>
                  <a:srgbClr val="FF99FF"/>
                </a:solidFill>
              </a:rPr>
              <a:t>Shared with me</a:t>
            </a:r>
            <a:r>
              <a:rPr lang="en-US" sz="2800" dirty="0" smtClean="0"/>
              <a:t>, find all shared files, </a:t>
            </a:r>
            <a:r>
              <a:rPr lang="en-US" sz="2800" b="1" dirty="0" smtClean="0"/>
              <a:t>including the class notebooks from your teachers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231" t="20944" r="14253" b="8990"/>
          <a:stretch/>
        </p:blipFill>
        <p:spPr>
          <a:xfrm>
            <a:off x="1097280" y="263925"/>
            <a:ext cx="1399939" cy="1448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6432"/>
          <a:stretch/>
        </p:blipFill>
        <p:spPr>
          <a:xfrm>
            <a:off x="4721627" y="2319252"/>
            <a:ext cx="7182195" cy="374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11" y="249382"/>
            <a:ext cx="10571998" cy="869743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FF99"/>
                </a:solidFill>
              </a:rPr>
              <a:t>Set up Google Classroom Access</a:t>
            </a:r>
            <a:endParaRPr lang="en-US" sz="4800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058" y="2909453"/>
            <a:ext cx="10749305" cy="3441472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Go to </a:t>
            </a:r>
            <a:r>
              <a:rPr lang="en-US" sz="3400" b="1" dirty="0" smtClean="0">
                <a:solidFill>
                  <a:srgbClr val="FFCC99"/>
                </a:solidFill>
              </a:rPr>
              <a:t>classroom.google.com</a:t>
            </a:r>
            <a:r>
              <a:rPr lang="en-US" sz="3200" dirty="0" smtClean="0"/>
              <a:t> and click Sign in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Enter </a:t>
            </a:r>
            <a:r>
              <a:rPr lang="en-US" sz="3600" b="1" dirty="0" smtClean="0">
                <a:solidFill>
                  <a:srgbClr val="FFCC99"/>
                </a:solidFill>
              </a:rPr>
              <a:t>StudentID@fcsgaonline.org</a:t>
            </a:r>
            <a:r>
              <a:rPr lang="en-US" sz="3200" dirty="0" smtClean="0"/>
              <a:t> (i.e. 1100123456 @fcsgaonline.org) with your computer password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Click on the </a:t>
            </a:r>
            <a:r>
              <a:rPr lang="en-US" sz="3600" b="1" dirty="0" smtClean="0">
                <a:solidFill>
                  <a:srgbClr val="FFCC99"/>
                </a:solidFill>
              </a:rPr>
              <a:t>“+”</a:t>
            </a:r>
            <a:r>
              <a:rPr lang="en-US" sz="3200" dirty="0" smtClean="0"/>
              <a:t> sign on the top right hand corner and then </a:t>
            </a:r>
            <a:r>
              <a:rPr lang="en-US" sz="3400" b="1" dirty="0" smtClean="0">
                <a:solidFill>
                  <a:srgbClr val="FFCC99"/>
                </a:solidFill>
              </a:rPr>
              <a:t>join a class</a:t>
            </a:r>
            <a:r>
              <a:rPr lang="en-US" sz="3200" dirty="0" smtClean="0"/>
              <a:t> with a class code provided by your teacher.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9807"/>
            <a:ext cx="12192000" cy="152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4349" y="257693"/>
            <a:ext cx="7830586" cy="1596045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FF99"/>
                </a:solidFill>
              </a:rPr>
              <a:t>DO NOT SAVE ANYTHING </a:t>
            </a:r>
            <a:br>
              <a:rPr lang="en-US" sz="4800" dirty="0" smtClean="0">
                <a:solidFill>
                  <a:srgbClr val="FFFF99"/>
                </a:solidFill>
              </a:rPr>
            </a:br>
            <a:r>
              <a:rPr lang="en-US" sz="4800" dirty="0" smtClean="0">
                <a:solidFill>
                  <a:srgbClr val="FFFF99"/>
                </a:solidFill>
              </a:rPr>
              <a:t>IN THE DEVICE</a:t>
            </a:r>
            <a:endParaRPr lang="en-US" sz="4800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647" y="2776449"/>
            <a:ext cx="10640288" cy="3557847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en-US" sz="6000" b="1" dirty="0" smtClean="0">
                <a:solidFill>
                  <a:srgbClr val="FF99FF"/>
                </a:solidFill>
              </a:rPr>
              <a:t>Be sure to save all your files either in OneDrive or Google Drive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7" y="257693"/>
            <a:ext cx="2942706" cy="294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158" y="808474"/>
            <a:ext cx="1717069" cy="970450"/>
          </a:xfrm>
        </p:spPr>
        <p:txBody>
          <a:bodyPr/>
          <a:lstStyle/>
          <a:p>
            <a:r>
              <a:rPr lang="en-US" sz="4800" dirty="0">
                <a:solidFill>
                  <a:srgbClr val="FFFF99"/>
                </a:solidFill>
              </a:rPr>
              <a:t>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2508" y="2610196"/>
            <a:ext cx="11371811" cy="383952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Most of your teachers have class sets of Surface pens in their rooms</a:t>
            </a:r>
            <a:endParaRPr lang="en-US" sz="32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Students can check out a Surface pen from the Hooch Learning Studio (media center) for the semester</a:t>
            </a:r>
            <a:endParaRPr lang="en-US" sz="32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99FF"/>
                </a:solidFill>
              </a:rPr>
              <a:t>$60 charge if the pen is broken/missing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Learn more about </a:t>
            </a:r>
            <a:r>
              <a:rPr lang="en-US" sz="3200" b="1" dirty="0" smtClean="0">
                <a:solidFill>
                  <a:srgbClr val="FF66CC"/>
                </a:solidFill>
                <a:hlinkClick r:id="rId3"/>
              </a:rPr>
              <a:t>sync </a:t>
            </a:r>
            <a:r>
              <a:rPr lang="en-US" sz="3200" b="1" dirty="0">
                <a:solidFill>
                  <a:srgbClr val="FF66CC"/>
                </a:solidFill>
                <a:hlinkClick r:id="rId3"/>
              </a:rPr>
              <a:t>your </a:t>
            </a:r>
            <a:r>
              <a:rPr lang="en-US" sz="3200" b="1" dirty="0" smtClean="0">
                <a:solidFill>
                  <a:srgbClr val="FF66CC"/>
                </a:solidFill>
                <a:hlinkClick r:id="rId3"/>
              </a:rPr>
              <a:t>pen</a:t>
            </a:r>
            <a:r>
              <a:rPr lang="en-US" sz="3200" b="1" dirty="0" smtClean="0">
                <a:solidFill>
                  <a:srgbClr val="FF66CC"/>
                </a:solidFill>
              </a:rPr>
              <a:t> </a:t>
            </a:r>
            <a:r>
              <a:rPr lang="en-US" sz="3200" dirty="0" smtClean="0"/>
              <a:t>and </a:t>
            </a:r>
            <a:r>
              <a:rPr lang="en-US" sz="3200" b="1" dirty="0" smtClean="0">
                <a:hlinkClick r:id="rId4"/>
              </a:rPr>
              <a:t>inking ideas </a:t>
            </a:r>
            <a:endParaRPr lang="en-US" sz="3200" b="1" dirty="0"/>
          </a:p>
        </p:txBody>
      </p:sp>
      <p:pic>
        <p:nvPicPr>
          <p:cNvPr id="4" name="Picture 3" descr="Image"/>
          <p:cNvPicPr>
            <a:picLocks noChangeAspect="1"/>
          </p:cNvPicPr>
          <p:nvPr/>
        </p:nvPicPr>
        <p:blipFill rotWithShape="1">
          <a:blip r:embed="rId5"/>
          <a:srcRect l="7492" t="-280" r="14314" b="17705"/>
          <a:stretch/>
        </p:blipFill>
        <p:spPr>
          <a:xfrm>
            <a:off x="3740726" y="396135"/>
            <a:ext cx="6988199" cy="203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385" y="182880"/>
            <a:ext cx="11388435" cy="1396538"/>
          </a:xfrm>
        </p:spPr>
        <p:txBody>
          <a:bodyPr/>
          <a:lstStyle/>
          <a:p>
            <a:r>
              <a:rPr lang="en-US" sz="3800" dirty="0" smtClean="0">
                <a:solidFill>
                  <a:srgbClr val="FFFF99"/>
                </a:solidFill>
              </a:rPr>
              <a:t>You are receiving a tablet today because you have fulfilled all of the following requirements:</a:t>
            </a:r>
            <a:endParaRPr lang="en-US" sz="3800" dirty="0">
              <a:solidFill>
                <a:srgbClr val="FFFF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385" y="2394066"/>
            <a:ext cx="113884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Got 100% on the online digital citizenship quiz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Signed and returned the device user agreement 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No previous outstanding technology fines in the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890" y="4620497"/>
            <a:ext cx="10989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99FF"/>
                </a:solidFill>
              </a:rPr>
              <a:t>You can still get a tablet as soon as you complete all these requirements. See Ms. Lee at the Hooch Learning Studio when you are ready.</a:t>
            </a:r>
            <a:endParaRPr lang="en-US" sz="3600" b="1" dirty="0">
              <a:solidFill>
                <a:srgbClr val="FF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38" y="0"/>
            <a:ext cx="7797340" cy="192855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99"/>
                </a:solidFill>
              </a:rPr>
              <a:t>Printing with School-Issued Microsoft Surface @ </a:t>
            </a:r>
            <a:br>
              <a:rPr lang="en-US" dirty="0" smtClean="0">
                <a:solidFill>
                  <a:srgbClr val="FFFF99"/>
                </a:solidFill>
              </a:rPr>
            </a:br>
            <a:r>
              <a:rPr lang="en-US" dirty="0" smtClean="0">
                <a:solidFill>
                  <a:srgbClr val="FFFF99"/>
                </a:solidFill>
              </a:rPr>
              <a:t>Hooch Learning Studio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917" y="2211185"/>
            <a:ext cx="7291661" cy="3857105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 smtClean="0"/>
              <a:t>Free black-and-white printing at the Hooch Learning Studio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 smtClean="0"/>
              <a:t>When printing, look for: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3600" dirty="0" smtClean="0"/>
              <a:t>	</a:t>
            </a:r>
            <a:r>
              <a:rPr lang="en-US" sz="4000" b="1" dirty="0" smtClean="0"/>
              <a:t>880-MC-Surface-Printer 1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4000" b="1" dirty="0" smtClean="0"/>
              <a:t>	880-MC-Surface-Printer 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53" y="192356"/>
            <a:ext cx="4137315" cy="646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0888" y="315886"/>
            <a:ext cx="6882938" cy="1413164"/>
          </a:xfrm>
        </p:spPr>
        <p:txBody>
          <a:bodyPr/>
          <a:lstStyle/>
          <a:p>
            <a:pPr algn="ctr"/>
            <a:r>
              <a:rPr lang="en-US" sz="4600" dirty="0" smtClean="0">
                <a:solidFill>
                  <a:srgbClr val="FFFF00"/>
                </a:solidFill>
              </a:rPr>
              <a:t>Install these two network printers now…</a:t>
            </a:r>
            <a:endParaRPr lang="en-US" sz="4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1258" y="1923545"/>
            <a:ext cx="7032567" cy="297211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In the Search bar on the bottom, type </a:t>
            </a:r>
            <a:r>
              <a:rPr lang="en-US" sz="3600" b="1" dirty="0" err="1" smtClean="0">
                <a:solidFill>
                  <a:srgbClr val="FF99FF"/>
                </a:solidFill>
              </a:rPr>
              <a:t>gpupdate</a:t>
            </a:r>
            <a:r>
              <a:rPr lang="en-US" sz="3600" b="1" dirty="0" smtClean="0">
                <a:solidFill>
                  <a:srgbClr val="FF99FF"/>
                </a:solidFill>
              </a:rPr>
              <a:t> \force </a:t>
            </a:r>
            <a:r>
              <a:rPr lang="en-US" sz="2800" dirty="0" smtClean="0"/>
              <a:t>and then hit enter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When the pop-up window finishes updating policy, you will be prompted to restart. </a:t>
            </a:r>
            <a:r>
              <a:rPr lang="en-US" sz="3400" dirty="0" smtClean="0">
                <a:solidFill>
                  <a:srgbClr val="FF99FF"/>
                </a:solidFill>
              </a:rPr>
              <a:t>Type </a:t>
            </a:r>
            <a:r>
              <a:rPr lang="en-US" sz="3400" b="1" dirty="0" smtClean="0">
                <a:solidFill>
                  <a:srgbClr val="FF99FF"/>
                </a:solidFill>
              </a:rPr>
              <a:t>Y</a:t>
            </a:r>
            <a:r>
              <a:rPr lang="en-US" sz="3400" dirty="0" smtClean="0">
                <a:solidFill>
                  <a:srgbClr val="FF99FF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19" t="1229" r="4763" b="86681"/>
          <a:stretch/>
        </p:blipFill>
        <p:spPr>
          <a:xfrm>
            <a:off x="364660" y="234827"/>
            <a:ext cx="4207335" cy="1429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26" t="38632" r="781"/>
          <a:stretch/>
        </p:blipFill>
        <p:spPr>
          <a:xfrm>
            <a:off x="364660" y="1664614"/>
            <a:ext cx="4207335" cy="20137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2505" y="4895656"/>
            <a:ext cx="941831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100" dirty="0"/>
              <a:t>If the device does not restart this way, restart by pressing the </a:t>
            </a:r>
            <a:r>
              <a:rPr lang="en-US" sz="3100" dirty="0" smtClean="0"/>
              <a:t>window icon on the bottom </a:t>
            </a:r>
            <a:r>
              <a:rPr lang="en-US" sz="3100" dirty="0" smtClean="0">
                <a:sym typeface="Wingdings" panose="05000000000000000000" pitchFamily="2" charset="2"/>
              </a:rPr>
              <a:t> click on the power icon  select restart. </a:t>
            </a:r>
            <a:r>
              <a:rPr lang="en-US" sz="3100" dirty="0" smtClean="0"/>
              <a:t> </a:t>
            </a:r>
            <a:endParaRPr lang="en-US" sz="31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33582"/>
          <a:stretch/>
        </p:blipFill>
        <p:spPr>
          <a:xfrm>
            <a:off x="580236" y="3922115"/>
            <a:ext cx="1473006" cy="272645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3125585" y="2726575"/>
            <a:ext cx="1895303" cy="166254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30531" y="5285343"/>
            <a:ext cx="1349990" cy="12469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8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6" y="232755"/>
            <a:ext cx="5644342" cy="1512916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FFFF99"/>
                </a:solidFill>
              </a:rPr>
              <a:t>Check availability </a:t>
            </a:r>
            <a:br>
              <a:rPr lang="en-US" sz="4400" dirty="0" smtClean="0">
                <a:solidFill>
                  <a:srgbClr val="FFFF99"/>
                </a:solidFill>
              </a:rPr>
            </a:br>
            <a:r>
              <a:rPr lang="en-US" sz="4400" dirty="0" smtClean="0">
                <a:solidFill>
                  <a:srgbClr val="FFFF99"/>
                </a:solidFill>
              </a:rPr>
              <a:t>before printing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33003" y="2144685"/>
            <a:ext cx="6417425" cy="4522122"/>
          </a:xfrm>
        </p:spPr>
        <p:txBody>
          <a:bodyPr>
            <a:noAutofit/>
          </a:bodyPr>
          <a:lstStyle/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Under Microsoft Office, open </a:t>
            </a:r>
            <a:r>
              <a:rPr lang="en-US" sz="3200" dirty="0" smtClean="0"/>
              <a:t>a </a:t>
            </a:r>
            <a:r>
              <a:rPr lang="en-US" sz="3200" dirty="0"/>
              <a:t>blank </a:t>
            </a:r>
            <a:r>
              <a:rPr lang="en-US" sz="3200" dirty="0" smtClean="0"/>
              <a:t>document</a:t>
            </a:r>
            <a:endParaRPr lang="en-US" sz="32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Tap </a:t>
            </a:r>
            <a:r>
              <a:rPr lang="en-US" sz="3600" b="1" dirty="0">
                <a:solidFill>
                  <a:srgbClr val="FF99FF"/>
                </a:solidFill>
              </a:rPr>
              <a:t>File </a:t>
            </a:r>
            <a:r>
              <a:rPr lang="en-US" sz="3600" b="1" dirty="0">
                <a:solidFill>
                  <a:srgbClr val="FF99FF"/>
                </a:solidFill>
                <a:sym typeface="Wingdings" panose="05000000000000000000" pitchFamily="2" charset="2"/>
              </a:rPr>
              <a:t> </a:t>
            </a:r>
            <a:r>
              <a:rPr lang="en-US" sz="3600" b="1" dirty="0" smtClean="0">
                <a:solidFill>
                  <a:srgbClr val="FF99FF"/>
                </a:solidFill>
                <a:sym typeface="Wingdings" panose="05000000000000000000" pitchFamily="2" charset="2"/>
              </a:rPr>
              <a:t>Print</a:t>
            </a:r>
            <a:endParaRPr lang="en-US" sz="3000" b="1" dirty="0" smtClean="0">
              <a:solidFill>
                <a:srgbClr val="FF99FF"/>
              </a:solidFill>
              <a:sym typeface="Wingdings" panose="05000000000000000000" pitchFamily="2" charset="2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sym typeface="Wingdings" panose="05000000000000000000" pitchFamily="2" charset="2"/>
              </a:rPr>
              <a:t>Under the Printer drop down menu, verify that </a:t>
            </a:r>
            <a:r>
              <a:rPr lang="en-US" sz="3600" b="1" dirty="0"/>
              <a:t>880-MC-Surface-Printer </a:t>
            </a:r>
            <a:r>
              <a:rPr lang="en-US" sz="3600" b="1" dirty="0" smtClean="0"/>
              <a:t>1</a:t>
            </a:r>
            <a:r>
              <a:rPr lang="en-US" sz="3200" dirty="0"/>
              <a:t> </a:t>
            </a:r>
            <a:r>
              <a:rPr lang="en-US" sz="3200" dirty="0" smtClean="0"/>
              <a:t>or </a:t>
            </a:r>
            <a:r>
              <a:rPr lang="en-US" sz="3600" b="1" dirty="0" smtClean="0"/>
              <a:t>880-MC-Surface-Printer 3 </a:t>
            </a:r>
            <a:r>
              <a:rPr lang="en-US" sz="3200" dirty="0" smtClean="0"/>
              <a:t>are</a:t>
            </a:r>
            <a:r>
              <a:rPr lang="en-US" sz="3200" b="1" dirty="0" smtClean="0"/>
              <a:t> </a:t>
            </a:r>
            <a:r>
              <a:rPr lang="en-US" sz="3200" dirty="0" smtClean="0"/>
              <a:t>ready before printing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283" t="7880" r="71256" b="49829"/>
          <a:stretch/>
        </p:blipFill>
        <p:spPr bwMode="auto">
          <a:xfrm>
            <a:off x="6284422" y="864523"/>
            <a:ext cx="5586153" cy="4954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62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16" y="415637"/>
            <a:ext cx="11438311" cy="980902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FF99"/>
                </a:solidFill>
              </a:rPr>
              <a:t>Action Center</a:t>
            </a:r>
            <a:endParaRPr lang="en-US" sz="4800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00300" y="2120916"/>
            <a:ext cx="6653401" cy="4381155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300" dirty="0" smtClean="0"/>
              <a:t>The </a:t>
            </a:r>
            <a:r>
              <a:rPr lang="en-US" sz="3300" b="1" dirty="0" smtClean="0">
                <a:solidFill>
                  <a:srgbClr val="FF99FF"/>
                </a:solidFill>
              </a:rPr>
              <a:t>Action Center </a:t>
            </a:r>
            <a:r>
              <a:rPr lang="en-US" sz="3300" dirty="0" smtClean="0"/>
              <a:t>icon is on the bottom right of the screen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300" dirty="0"/>
              <a:t>Be sure to “</a:t>
            </a:r>
            <a:r>
              <a:rPr lang="en-US" sz="3300" b="1" dirty="0">
                <a:solidFill>
                  <a:srgbClr val="FF99FF"/>
                </a:solidFill>
              </a:rPr>
              <a:t>Expand</a:t>
            </a:r>
            <a:r>
              <a:rPr lang="en-US" sz="3300" dirty="0"/>
              <a:t>” all tiles within the Action </a:t>
            </a:r>
            <a:r>
              <a:rPr lang="en-US" sz="3300" dirty="0" smtClean="0"/>
              <a:t>Center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300" dirty="0" smtClean="0"/>
              <a:t>Turn on or off “</a:t>
            </a:r>
            <a:r>
              <a:rPr lang="en-US" sz="3300" b="1" dirty="0" smtClean="0">
                <a:solidFill>
                  <a:srgbClr val="FF99FF"/>
                </a:solidFill>
              </a:rPr>
              <a:t>Battery Saver</a:t>
            </a:r>
            <a:r>
              <a:rPr lang="en-US" sz="3300" dirty="0" smtClean="0"/>
              <a:t>,” “</a:t>
            </a:r>
            <a:r>
              <a:rPr lang="en-US" sz="3300" b="1" dirty="0" smtClean="0">
                <a:solidFill>
                  <a:srgbClr val="FF99FF"/>
                </a:solidFill>
              </a:rPr>
              <a:t>Brightness</a:t>
            </a:r>
            <a:r>
              <a:rPr lang="en-US" sz="3300" dirty="0" smtClean="0"/>
              <a:t>,” and “</a:t>
            </a:r>
            <a:r>
              <a:rPr lang="en-US" sz="3300" b="1" dirty="0" smtClean="0">
                <a:solidFill>
                  <a:srgbClr val="FF99FF"/>
                </a:solidFill>
              </a:rPr>
              <a:t>Bluetooth</a:t>
            </a:r>
            <a:r>
              <a:rPr lang="en-US" sz="3300" dirty="0" smtClean="0"/>
              <a:t>” through the Action Center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11" r="-1"/>
          <a:stretch/>
        </p:blipFill>
        <p:spPr>
          <a:xfrm>
            <a:off x="196287" y="2394064"/>
            <a:ext cx="4957604" cy="383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7388" y="282632"/>
            <a:ext cx="6084917" cy="1163782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FF99"/>
                </a:solidFill>
              </a:rPr>
              <a:t>Windows Update</a:t>
            </a:r>
            <a:endParaRPr lang="en-US" sz="4800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1506" y="2019645"/>
            <a:ext cx="7115694" cy="4381155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400" dirty="0" smtClean="0"/>
              <a:t>Run Windows Update </a:t>
            </a:r>
            <a:r>
              <a:rPr lang="en-US" sz="3400" b="1" dirty="0" smtClean="0">
                <a:solidFill>
                  <a:srgbClr val="FF99FF"/>
                </a:solidFill>
              </a:rPr>
              <a:t>EVERY WEEK</a:t>
            </a:r>
            <a:r>
              <a:rPr lang="en-US" sz="3400" dirty="0" smtClean="0">
                <a:solidFill>
                  <a:srgbClr val="FF99FF"/>
                </a:solidFill>
              </a:rPr>
              <a:t> </a:t>
            </a:r>
            <a:r>
              <a:rPr lang="en-US" sz="3400" dirty="0" smtClean="0"/>
              <a:t>by opening the </a:t>
            </a:r>
            <a:r>
              <a:rPr lang="en-US" sz="3400" b="1" dirty="0" smtClean="0">
                <a:solidFill>
                  <a:srgbClr val="FF99FF"/>
                </a:solidFill>
              </a:rPr>
              <a:t>Action Center </a:t>
            </a:r>
            <a:r>
              <a:rPr lang="en-US" sz="3400" b="1" dirty="0" smtClean="0">
                <a:sym typeface="Wingdings" panose="05000000000000000000" pitchFamily="2" charset="2"/>
              </a:rPr>
              <a:t></a:t>
            </a:r>
            <a:r>
              <a:rPr lang="en-US" sz="3400" b="1" dirty="0" smtClean="0">
                <a:solidFill>
                  <a:srgbClr val="FF99FF"/>
                </a:solidFill>
                <a:sym typeface="Wingdings" panose="05000000000000000000" pitchFamily="2" charset="2"/>
              </a:rPr>
              <a:t> selecting </a:t>
            </a:r>
            <a:r>
              <a:rPr lang="en-US" sz="3400" b="1" dirty="0" smtClean="0">
                <a:solidFill>
                  <a:srgbClr val="FF99FF"/>
                </a:solidFill>
              </a:rPr>
              <a:t>All settings </a:t>
            </a:r>
            <a:r>
              <a:rPr lang="en-US" sz="3400" b="1" dirty="0" smtClean="0">
                <a:sym typeface="Wingdings" panose="05000000000000000000" pitchFamily="2" charset="2"/>
              </a:rPr>
              <a:t></a:t>
            </a:r>
            <a:r>
              <a:rPr lang="en-US" sz="3400" b="1" dirty="0" smtClean="0">
                <a:solidFill>
                  <a:srgbClr val="FF99FF"/>
                </a:solidFill>
                <a:sym typeface="Wingdings" panose="05000000000000000000" pitchFamily="2" charset="2"/>
              </a:rPr>
              <a:t> Update &amp; security </a:t>
            </a:r>
            <a:r>
              <a:rPr lang="en-US" sz="3400" b="1" dirty="0" smtClean="0">
                <a:sym typeface="Wingdings" panose="05000000000000000000" pitchFamily="2" charset="2"/>
              </a:rPr>
              <a:t></a:t>
            </a:r>
            <a:r>
              <a:rPr lang="en-US" sz="3400" b="1" dirty="0" smtClean="0">
                <a:solidFill>
                  <a:srgbClr val="FF99FF"/>
                </a:solidFill>
                <a:sym typeface="Wingdings" panose="05000000000000000000" pitchFamily="2" charset="2"/>
              </a:rPr>
              <a:t> Run Windows Update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400" dirty="0" smtClean="0">
                <a:sym typeface="Wingdings" panose="05000000000000000000" pitchFamily="2" charset="2"/>
              </a:rPr>
              <a:t>When update is complete, be sure to restart the device  </a:t>
            </a:r>
            <a:endParaRPr lang="en-US" sz="3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302" t="1" r="-1" b="41412"/>
          <a:stretch/>
        </p:blipFill>
        <p:spPr>
          <a:xfrm>
            <a:off x="1112294" y="432261"/>
            <a:ext cx="3044069" cy="2804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393" y="3607823"/>
            <a:ext cx="3777869" cy="27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58" y="149629"/>
            <a:ext cx="11654444" cy="1679171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99FF"/>
                </a:solidFill>
              </a:rPr>
              <a:t>Please note that you are not allowed to alter anything else within the device other than what was listed in this presentation. </a:t>
            </a:r>
            <a:endParaRPr lang="en-US" sz="3600" dirty="0">
              <a:solidFill>
                <a:srgbClr val="FF99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r="7645" b="6346"/>
          <a:stretch/>
        </p:blipFill>
        <p:spPr>
          <a:xfrm>
            <a:off x="498761" y="2752031"/>
            <a:ext cx="4289367" cy="25973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04014" y="2194681"/>
            <a:ext cx="668343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Please come to the CIA Surface Shop at the Hooch Learning Studio (media center) for additional assistance: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b="1" dirty="0" smtClean="0">
                <a:solidFill>
                  <a:srgbClr val="FFCC99"/>
                </a:solidFill>
              </a:rPr>
              <a:t>7:45 – 8:15 every morning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b="1" dirty="0" smtClean="0">
                <a:solidFill>
                  <a:srgbClr val="FFCC99"/>
                </a:solidFill>
              </a:rPr>
              <a:t>4</a:t>
            </a:r>
            <a:r>
              <a:rPr lang="en-US" sz="3800" b="1" baseline="30000" dirty="0" smtClean="0">
                <a:solidFill>
                  <a:srgbClr val="FFCC99"/>
                </a:solidFill>
              </a:rPr>
              <a:t>th</a:t>
            </a:r>
            <a:r>
              <a:rPr lang="en-US" sz="3800" b="1" dirty="0" smtClean="0">
                <a:solidFill>
                  <a:srgbClr val="FFCC99"/>
                </a:solidFill>
              </a:rPr>
              <a:t> and 5</a:t>
            </a:r>
            <a:r>
              <a:rPr lang="en-US" sz="3800" b="1" baseline="30000" dirty="0" smtClean="0">
                <a:solidFill>
                  <a:srgbClr val="FFCC99"/>
                </a:solidFill>
              </a:rPr>
              <a:t>th</a:t>
            </a:r>
            <a:r>
              <a:rPr lang="en-US" sz="3800" b="1" dirty="0" smtClean="0">
                <a:solidFill>
                  <a:srgbClr val="FFCC99"/>
                </a:solidFill>
              </a:rPr>
              <a:t> period</a:t>
            </a:r>
          </a:p>
        </p:txBody>
      </p:sp>
    </p:spTree>
    <p:extLst>
      <p:ext uri="{BB962C8B-B14F-4D97-AF65-F5344CB8AC3E}">
        <p14:creationId xmlns:p14="http://schemas.microsoft.com/office/powerpoint/2010/main" val="26619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82" y="0"/>
            <a:ext cx="3145958" cy="1928553"/>
          </a:xfrm>
        </p:spPr>
        <p:txBody>
          <a:bodyPr/>
          <a:lstStyle/>
          <a:p>
            <a:pPr algn="ctr"/>
            <a:r>
              <a:rPr lang="en-US" dirty="0" smtClean="0"/>
              <a:t>Introduction to Microsoft Surface</a:t>
            </a:r>
            <a:endParaRPr lang="en-US" dirty="0"/>
          </a:p>
        </p:txBody>
      </p:sp>
      <p:pic>
        <p:nvPicPr>
          <p:cNvPr id="4" name="OxYHNB-JPT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91346" y="348223"/>
            <a:ext cx="8418040" cy="6168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774" y="2776450"/>
            <a:ext cx="27467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YouTube video may take a few seconds to load. Click on the red button on the screen to play whenever it is ready.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84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" t="2286" r="6186" b="3853"/>
          <a:stretch/>
        </p:blipFill>
        <p:spPr>
          <a:xfrm>
            <a:off x="7680959" y="2358683"/>
            <a:ext cx="3817999" cy="40124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60866" y="2533630"/>
            <a:ext cx="6821084" cy="36625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Pull out the </a:t>
            </a:r>
            <a:r>
              <a:rPr lang="en-US" sz="3400" dirty="0" smtClean="0"/>
              <a:t>kickstand. Must </a:t>
            </a:r>
            <a:r>
              <a:rPr lang="en-US" sz="3400" dirty="0"/>
              <a:t>be careful with </a:t>
            </a:r>
            <a:r>
              <a:rPr lang="en-US" sz="3400" dirty="0" smtClean="0"/>
              <a:t>case. Do </a:t>
            </a:r>
            <a:r>
              <a:rPr lang="en-US" sz="3400" dirty="0"/>
              <a:t>not bend 180 </a:t>
            </a:r>
            <a:r>
              <a:rPr lang="en-US" sz="3400" dirty="0" smtClean="0"/>
              <a:t>degrees.</a:t>
            </a:r>
          </a:p>
          <a:p>
            <a:endParaRPr lang="en-US" sz="1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 smtClean="0">
                <a:solidFill>
                  <a:srgbClr val="FF99FF"/>
                </a:solidFill>
              </a:rPr>
              <a:t>$40 charge if missing/broken</a:t>
            </a:r>
          </a:p>
          <a:p>
            <a:endParaRPr lang="en-US" sz="1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/>
              <a:t>No decorations or stickers are </a:t>
            </a:r>
            <a:r>
              <a:rPr lang="en-US" sz="3400" b="1" dirty="0" smtClean="0"/>
              <a:t>allowed on </a:t>
            </a:r>
            <a:r>
              <a:rPr lang="en-US" sz="3400" b="1" dirty="0"/>
              <a:t>the </a:t>
            </a:r>
            <a:r>
              <a:rPr lang="en-US" sz="3400" b="1" dirty="0" smtClean="0"/>
              <a:t>case</a:t>
            </a:r>
            <a:endParaRPr lang="en-US" sz="3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004" y="116380"/>
            <a:ext cx="11687694" cy="167917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FF99"/>
                </a:solidFill>
              </a:rPr>
              <a:t>Case with Kickstand – Cannot be Removed from the Device  </a:t>
            </a:r>
            <a:endParaRPr lang="en-US" sz="48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57407" y="482137"/>
            <a:ext cx="8816630" cy="874547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</a:rPr>
              <a:t>Detachable Keyboard </a:t>
            </a:r>
            <a:endParaRPr lang="en-US" sz="4800" b="1" dirty="0">
              <a:solidFill>
                <a:srgbClr val="FFFF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" t="16833" r="13034" b="9953"/>
          <a:stretch/>
        </p:blipFill>
        <p:spPr>
          <a:xfrm>
            <a:off x="7132320" y="2420988"/>
            <a:ext cx="4675341" cy="3087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81571" y="2420988"/>
            <a:ext cx="6717743" cy="40318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If keyboard is not working, detach and reattach. If keyword is still not working, restart the device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99FF"/>
                </a:solidFill>
              </a:rPr>
              <a:t>$130 charge if </a:t>
            </a:r>
            <a:r>
              <a:rPr lang="en-US" sz="3200" b="1" dirty="0" smtClean="0">
                <a:solidFill>
                  <a:srgbClr val="FF99FF"/>
                </a:solidFill>
              </a:rPr>
              <a:t>missing/broken /missing keys</a:t>
            </a:r>
            <a:endParaRPr lang="en-US" sz="3200" b="1" dirty="0">
              <a:solidFill>
                <a:srgbClr val="FF99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No decorations or stickers are </a:t>
            </a:r>
            <a:r>
              <a:rPr lang="en-US" sz="3200" b="1" dirty="0" smtClean="0"/>
              <a:t>allowed on </a:t>
            </a:r>
            <a:r>
              <a:rPr lang="en-US" sz="3200" b="1" dirty="0"/>
              <a:t>the </a:t>
            </a:r>
            <a:r>
              <a:rPr lang="en-US" sz="3200" b="1" dirty="0" smtClean="0"/>
              <a:t>case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643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33" y="586280"/>
            <a:ext cx="6564712" cy="798454"/>
          </a:xfrm>
        </p:spPr>
        <p:txBody>
          <a:bodyPr/>
          <a:lstStyle/>
          <a:p>
            <a:r>
              <a:rPr lang="en-US" sz="4800" dirty="0">
                <a:solidFill>
                  <a:srgbClr val="FFFF99"/>
                </a:solidFill>
              </a:rPr>
              <a:t>Charging the Surface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41736" y="2276464"/>
            <a:ext cx="6802856" cy="2576946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Track the battery life with the </a:t>
            </a:r>
            <a:r>
              <a:rPr lang="en-US" sz="3000" dirty="0"/>
              <a:t>battery </a:t>
            </a:r>
            <a:r>
              <a:rPr lang="en-US" sz="3000" dirty="0" smtClean="0"/>
              <a:t>icon on the bottom right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T</a:t>
            </a:r>
            <a:r>
              <a:rPr lang="en-US" sz="3000" dirty="0" smtClean="0"/>
              <a:t>he </a:t>
            </a:r>
            <a:r>
              <a:rPr lang="en-US" sz="3000" dirty="0"/>
              <a:t>light on the connector </a:t>
            </a:r>
            <a:r>
              <a:rPr lang="en-US" sz="3000" dirty="0" smtClean="0"/>
              <a:t>must be facing towards you and on when charging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378" y="4853410"/>
            <a:ext cx="11504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99FF"/>
                </a:solidFill>
              </a:rPr>
              <a:t>Power off the tablet </a:t>
            </a:r>
            <a:r>
              <a:rPr lang="en-US" sz="3200" b="1" dirty="0" smtClean="0">
                <a:solidFill>
                  <a:srgbClr val="FF99FF"/>
                </a:solidFill>
              </a:rPr>
              <a:t>entirely at </a:t>
            </a:r>
            <a:r>
              <a:rPr lang="en-US" sz="3200" b="1" dirty="0">
                <a:solidFill>
                  <a:srgbClr val="FF99FF"/>
                </a:solidFill>
              </a:rPr>
              <a:t>the end of each day to fully charge </a:t>
            </a:r>
            <a:r>
              <a:rPr lang="en-US" sz="3200" b="1" dirty="0" smtClean="0">
                <a:solidFill>
                  <a:srgbClr val="FF99FF"/>
                </a:solidFill>
              </a:rPr>
              <a:t>overnight. Must </a:t>
            </a:r>
            <a:r>
              <a:rPr lang="en-US" sz="3200" b="1" dirty="0">
                <a:solidFill>
                  <a:srgbClr val="FF99FF"/>
                </a:solidFill>
              </a:rPr>
              <a:t>maintain 50% </a:t>
            </a:r>
            <a:r>
              <a:rPr lang="en-US" sz="3200" b="1" dirty="0" smtClean="0">
                <a:solidFill>
                  <a:srgbClr val="FF99FF"/>
                </a:solidFill>
              </a:rPr>
              <a:t>or more </a:t>
            </a:r>
            <a:r>
              <a:rPr lang="en-US" sz="3200" b="1" dirty="0">
                <a:solidFill>
                  <a:srgbClr val="FF99FF"/>
                </a:solidFill>
              </a:rPr>
              <a:t>battery. Otherwise, WIFI function may be disabled.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838" y="586280"/>
            <a:ext cx="4379353" cy="395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5" y="351371"/>
            <a:ext cx="4222867" cy="1460803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FFFF99"/>
                </a:solidFill>
              </a:rPr>
              <a:t>Power </a:t>
            </a:r>
            <a:r>
              <a:rPr lang="en-US" sz="4800" b="1" dirty="0" smtClean="0">
                <a:solidFill>
                  <a:srgbClr val="FFFF99"/>
                </a:solidFill>
              </a:rPr>
              <a:t>on/off the </a:t>
            </a:r>
            <a:r>
              <a:rPr lang="en-US" sz="4800" b="1" dirty="0">
                <a:solidFill>
                  <a:srgbClr val="FFFF99"/>
                </a:solidFill>
              </a:rPr>
              <a:t>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" y="4650323"/>
            <a:ext cx="11460481" cy="1857548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Click OK for </a:t>
            </a:r>
            <a:r>
              <a:rPr lang="en-US" sz="2800" dirty="0"/>
              <a:t>the Acceptable Use </a:t>
            </a:r>
            <a:r>
              <a:rPr lang="en-US" sz="2800" dirty="0" smtClean="0"/>
              <a:t>Policy. </a:t>
            </a:r>
            <a:endParaRPr lang="en-US" sz="2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To power off the device, select the </a:t>
            </a:r>
            <a:r>
              <a:rPr lang="en-US" sz="2900" b="1" dirty="0" smtClean="0">
                <a:solidFill>
                  <a:srgbClr val="FF99FF"/>
                </a:solidFill>
              </a:rPr>
              <a:t>Windows icon on the bottom left corner </a:t>
            </a:r>
            <a:r>
              <a:rPr lang="en-US" sz="2900" dirty="0" smtClean="0">
                <a:sym typeface="Wingdings" panose="05000000000000000000" pitchFamily="2" charset="2"/>
              </a:rPr>
              <a:t> </a:t>
            </a:r>
            <a:r>
              <a:rPr lang="en-US" sz="2900" b="1" dirty="0" smtClean="0">
                <a:solidFill>
                  <a:srgbClr val="FF99FF"/>
                </a:solidFill>
                <a:sym typeface="Wingdings" panose="05000000000000000000" pitchFamily="2" charset="2"/>
              </a:rPr>
              <a:t>Power symbol </a:t>
            </a:r>
            <a:r>
              <a:rPr lang="en-US" sz="2900" dirty="0" smtClean="0">
                <a:sym typeface="Wingdings" panose="05000000000000000000" pitchFamily="2" charset="2"/>
              </a:rPr>
              <a:t> </a:t>
            </a:r>
            <a:r>
              <a:rPr lang="en-US" sz="2900" b="1" dirty="0" smtClean="0">
                <a:solidFill>
                  <a:srgbClr val="FF99FF"/>
                </a:solidFill>
                <a:sym typeface="Wingdings" panose="05000000000000000000" pitchFamily="2" charset="2"/>
              </a:rPr>
              <a:t>Shut </a:t>
            </a:r>
            <a:r>
              <a:rPr lang="en-US" sz="2900" b="1" dirty="0">
                <a:solidFill>
                  <a:srgbClr val="FF99FF"/>
                </a:solidFill>
                <a:sym typeface="Wingdings" panose="05000000000000000000" pitchFamily="2" charset="2"/>
              </a:rPr>
              <a:t>Down </a:t>
            </a:r>
            <a:r>
              <a:rPr lang="en-US" sz="2900" b="1" dirty="0" smtClean="0">
                <a:solidFill>
                  <a:srgbClr val="FF99FF"/>
                </a:solidFill>
                <a:sym typeface="Wingdings" panose="05000000000000000000" pitchFamily="2" charset="2"/>
              </a:rPr>
              <a:t>(sometimes Update </a:t>
            </a:r>
            <a:r>
              <a:rPr lang="en-US" sz="2900" b="1" dirty="0">
                <a:solidFill>
                  <a:srgbClr val="FF99FF"/>
                </a:solidFill>
                <a:sym typeface="Wingdings" panose="05000000000000000000" pitchFamily="2" charset="2"/>
              </a:rPr>
              <a:t>and Shut </a:t>
            </a:r>
            <a:r>
              <a:rPr lang="en-US" sz="2900" b="1" dirty="0" smtClean="0">
                <a:solidFill>
                  <a:srgbClr val="FF99FF"/>
                </a:solidFill>
                <a:sym typeface="Wingdings" panose="05000000000000000000" pitchFamily="2" charset="2"/>
              </a:rPr>
              <a:t>down if an updated is needed).</a:t>
            </a:r>
            <a:r>
              <a:rPr lang="en-US" sz="2900" dirty="0" smtClean="0">
                <a:sym typeface="Wingdings" panose="05000000000000000000" pitchFamily="2" charset="2"/>
              </a:rPr>
              <a:t> </a:t>
            </a:r>
            <a:endParaRPr lang="en-US" sz="2900" dirty="0"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59" y="2256236"/>
            <a:ext cx="42228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To power on the device, press </a:t>
            </a:r>
            <a:r>
              <a:rPr lang="en-US" sz="2800" dirty="0"/>
              <a:t>the </a:t>
            </a:r>
            <a:r>
              <a:rPr lang="en-US" sz="2800" dirty="0" smtClean="0"/>
              <a:t>power button </a:t>
            </a:r>
            <a:r>
              <a:rPr lang="en-US" sz="2800" dirty="0"/>
              <a:t>on the top left </a:t>
            </a:r>
            <a:r>
              <a:rPr lang="en-US" sz="2800" dirty="0" smtClean="0"/>
              <a:t>until the </a:t>
            </a:r>
            <a:r>
              <a:rPr lang="en-US" sz="2800" dirty="0"/>
              <a:t>word SURFACE comes 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335" r="486"/>
          <a:stretch/>
        </p:blipFill>
        <p:spPr>
          <a:xfrm>
            <a:off x="4588624" y="351371"/>
            <a:ext cx="7298576" cy="293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767" y="232757"/>
            <a:ext cx="10972800" cy="1446414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If You Still Haven’t Completed the Digital Citizenship Assessment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67" y="2189036"/>
            <a:ext cx="10623666" cy="41951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Go </a:t>
            </a:r>
            <a:r>
              <a:rPr lang="en-US" sz="4400" dirty="0"/>
              <a:t>to </a:t>
            </a:r>
            <a:r>
              <a:rPr lang="en-US" sz="6600" b="1" dirty="0">
                <a:hlinkClick r:id="rId2"/>
              </a:rPr>
              <a:t>http://</a:t>
            </a:r>
            <a:r>
              <a:rPr lang="en-US" sz="6600" b="1" dirty="0" smtClean="0">
                <a:hlinkClick r:id="rId2"/>
              </a:rPr>
              <a:t>bit.do/dHAxx</a:t>
            </a:r>
            <a:r>
              <a:rPr lang="en-US" sz="6600" b="1" dirty="0" smtClean="0"/>
              <a:t> </a:t>
            </a:r>
            <a:r>
              <a:rPr lang="en-US" sz="4400" dirty="0" smtClean="0"/>
              <a:t>and </a:t>
            </a:r>
            <a:r>
              <a:rPr lang="en-US" sz="4400" dirty="0" smtClean="0"/>
              <a:t>complete the assessment before asking your teacher whether you can come down to the Learning Studio (media center) or not.</a:t>
            </a:r>
          </a:p>
        </p:txBody>
      </p:sp>
    </p:spTree>
    <p:extLst>
      <p:ext uri="{BB962C8B-B14F-4D97-AF65-F5344CB8AC3E}">
        <p14:creationId xmlns:p14="http://schemas.microsoft.com/office/powerpoint/2010/main" val="392560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014" y="365761"/>
            <a:ext cx="11238808" cy="1064028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After receiving your device…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258" y="2211185"/>
            <a:ext cx="11704320" cy="422286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Must carefully examine the device and charger:</a:t>
            </a:r>
          </a:p>
          <a:p>
            <a:pPr lvl="1">
              <a:buFont typeface="+mj-lt"/>
              <a:buAutoNum type="arabicPeriod"/>
            </a:pPr>
            <a:r>
              <a:rPr lang="en-US" sz="2800" b="1" dirty="0" smtClean="0">
                <a:solidFill>
                  <a:srgbClr val="FF99FF"/>
                </a:solidFill>
              </a:rPr>
              <a:t>Cracked screen – must be verified by the teacher before reporting to the media center</a:t>
            </a:r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Broken charger or case – must be verified by the teacher before filling out this online form </a:t>
            </a:r>
            <a:r>
              <a:rPr lang="en-US" sz="2800" b="1" dirty="0"/>
              <a:t>(</a:t>
            </a:r>
            <a:r>
              <a:rPr lang="en-US" sz="4000" b="1" dirty="0">
                <a:hlinkClick r:id="rId3"/>
              </a:rPr>
              <a:t>http://</a:t>
            </a:r>
            <a:r>
              <a:rPr lang="en-US" sz="4000" b="1" dirty="0" smtClean="0">
                <a:hlinkClick r:id="rId3"/>
              </a:rPr>
              <a:t>bit.do/dHAw8</a:t>
            </a:r>
            <a:r>
              <a:rPr lang="en-US" sz="2800" b="1" dirty="0"/>
              <a:t>)</a:t>
            </a:r>
            <a:r>
              <a:rPr lang="en-US" sz="2800" b="1" dirty="0" smtClean="0"/>
              <a:t> </a:t>
            </a:r>
            <a:r>
              <a:rPr lang="en-US" sz="2800" b="1" dirty="0" smtClean="0"/>
              <a:t>to avoid any additional charges.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S</a:t>
            </a:r>
            <a:r>
              <a:rPr lang="en-US" sz="3200" dirty="0" smtClean="0"/>
              <a:t>tart up the device until the login screen pops up and then restart the device at least once before logging on.</a:t>
            </a:r>
            <a:endParaRPr lang="en-US" sz="32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79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Quotabl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EE599"/>
      </a:hlink>
      <a:folHlink>
        <a:srgbClr val="954F7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3611</TotalTime>
  <Words>1228</Words>
  <Application>Microsoft Office PowerPoint</Application>
  <PresentationFormat>Widescreen</PresentationFormat>
  <Paragraphs>125</Paragraphs>
  <Slides>25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Wingdings</vt:lpstr>
      <vt:lpstr>Wingdings 2</vt:lpstr>
      <vt:lpstr>1_Quotable</vt:lpstr>
      <vt:lpstr>Microsoft Surface Tablet 3</vt:lpstr>
      <vt:lpstr>You are receiving a tablet today because you have fulfilled all of the following requirements:</vt:lpstr>
      <vt:lpstr>Introduction to Microsoft Surface</vt:lpstr>
      <vt:lpstr>Case with Kickstand – Cannot be Removed from the Device  </vt:lpstr>
      <vt:lpstr>Detachable Keyboard </vt:lpstr>
      <vt:lpstr>Charging the Surface</vt:lpstr>
      <vt:lpstr>Power on/off the Surface</vt:lpstr>
      <vt:lpstr>If You Still Haven’t Completed the Digital Citizenship Assessment</vt:lpstr>
      <vt:lpstr>After receiving your device…</vt:lpstr>
      <vt:lpstr>Login  (FCSWIFI must be on) </vt:lpstr>
      <vt:lpstr>MUST Connect to  FCSWIFI Wireless Network</vt:lpstr>
      <vt:lpstr>Add Tiles to Start Screen</vt:lpstr>
      <vt:lpstr>Set Up Microsoft Office Access </vt:lpstr>
      <vt:lpstr>Set Up  Microsoft Office  </vt:lpstr>
      <vt:lpstr>FCS Office 365 – Office Product Online</vt:lpstr>
      <vt:lpstr>OneDrive through Office 365</vt:lpstr>
      <vt:lpstr>Set up Google Classroom Access</vt:lpstr>
      <vt:lpstr>DO NOT SAVE ANYTHING  IN THE DEVICE</vt:lpstr>
      <vt:lpstr>Pen</vt:lpstr>
      <vt:lpstr>Printing with School-Issued Microsoft Surface @  Hooch Learning Studio</vt:lpstr>
      <vt:lpstr>Install these two network printers now…</vt:lpstr>
      <vt:lpstr>Check availability  before printing</vt:lpstr>
      <vt:lpstr>Action Center</vt:lpstr>
      <vt:lpstr>Windows Update</vt:lpstr>
      <vt:lpstr>Please note that you are not allowed to alter anything else within the device other than what was listed in this presentation.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Trail Digital Responsibilities and Rules</dc:title>
  <dc:creator>Lee, Jennifer</dc:creator>
  <cp:lastModifiedBy>Lin-Chiou</cp:lastModifiedBy>
  <cp:revision>222</cp:revision>
  <dcterms:created xsi:type="dcterms:W3CDTF">2016-08-02T23:43:26Z</dcterms:created>
  <dcterms:modified xsi:type="dcterms:W3CDTF">2017-09-05T22:29:50Z</dcterms:modified>
</cp:coreProperties>
</file>