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77000" autoAdjust="0"/>
  </p:normalViewPr>
  <p:slideViewPr>
    <p:cSldViewPr>
      <p:cViewPr varScale="1">
        <p:scale>
          <a:sx n="68" d="100"/>
          <a:sy n="68" d="100"/>
        </p:scale>
        <p:origin x="18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66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86B7-6525-4715-8996-90BF7F0BCEB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2A653254-B542-48C5-8A5D-C1F25F67BBA7}">
      <dgm:prSet phldrT="[Text]"/>
      <dgm:spPr/>
      <dgm:t>
        <a:bodyPr/>
        <a:lstStyle/>
        <a:p>
          <a:r>
            <a:rPr lang="en-US" dirty="0" smtClean="0"/>
            <a:t>Director of Nursing</a:t>
          </a:r>
          <a:endParaRPr lang="en-US" dirty="0"/>
        </a:p>
      </dgm:t>
    </dgm:pt>
    <dgm:pt modelId="{0AD7A22D-70D5-4800-B4B1-281D3E4955E9}" type="parTrans" cxnId="{761C82EA-9954-4BC7-AEB9-8ACAFCAA8051}">
      <dgm:prSet/>
      <dgm:spPr/>
      <dgm:t>
        <a:bodyPr/>
        <a:lstStyle/>
        <a:p>
          <a:endParaRPr lang="en-US"/>
        </a:p>
      </dgm:t>
    </dgm:pt>
    <dgm:pt modelId="{192D3259-B045-43DF-8C32-20A7C4A6B1B3}" type="sibTrans" cxnId="{761C82EA-9954-4BC7-AEB9-8ACAFCAA8051}">
      <dgm:prSet/>
      <dgm:spPr/>
      <dgm:t>
        <a:bodyPr/>
        <a:lstStyle/>
        <a:p>
          <a:endParaRPr lang="en-US"/>
        </a:p>
      </dgm:t>
    </dgm:pt>
    <dgm:pt modelId="{043A58EB-0BBA-4B6C-85B5-4B42DAB4C669}">
      <dgm:prSet phldrT="[Text]"/>
      <dgm:spPr/>
      <dgm:t>
        <a:bodyPr/>
        <a:lstStyle/>
        <a:p>
          <a:r>
            <a:rPr lang="en-US" dirty="0" smtClean="0"/>
            <a:t>Charge Nurse</a:t>
          </a:r>
          <a:endParaRPr lang="en-US" dirty="0"/>
        </a:p>
      </dgm:t>
    </dgm:pt>
    <dgm:pt modelId="{1D8BC1EC-62EB-4CB3-9612-12F5B7D85E11}" type="parTrans" cxnId="{16BFE2EB-9FD5-4D23-AAFD-AB6F009640E2}">
      <dgm:prSet/>
      <dgm:spPr/>
      <dgm:t>
        <a:bodyPr/>
        <a:lstStyle/>
        <a:p>
          <a:endParaRPr lang="en-US"/>
        </a:p>
      </dgm:t>
    </dgm:pt>
    <dgm:pt modelId="{32566448-5CA7-4B44-9A99-92E8D8293CF6}" type="sibTrans" cxnId="{16BFE2EB-9FD5-4D23-AAFD-AB6F009640E2}">
      <dgm:prSet/>
      <dgm:spPr/>
      <dgm:t>
        <a:bodyPr/>
        <a:lstStyle/>
        <a:p>
          <a:endParaRPr lang="en-US"/>
        </a:p>
      </dgm:t>
    </dgm:pt>
    <dgm:pt modelId="{0981B0E6-4283-45D5-AEF9-70B8721D4C8B}">
      <dgm:prSet phldrT="[Text]"/>
      <dgm:spPr/>
      <dgm:t>
        <a:bodyPr/>
        <a:lstStyle/>
        <a:p>
          <a:r>
            <a:rPr lang="en-US" dirty="0" smtClean="0"/>
            <a:t>Staff Nurse</a:t>
          </a:r>
          <a:endParaRPr lang="en-US" dirty="0"/>
        </a:p>
      </dgm:t>
    </dgm:pt>
    <dgm:pt modelId="{7135595C-C00A-443D-AC17-B2D3E3AE9F0B}" type="parTrans" cxnId="{C20EF1C5-6C01-44C2-B89A-1A61043AA845}">
      <dgm:prSet/>
      <dgm:spPr/>
      <dgm:t>
        <a:bodyPr/>
        <a:lstStyle/>
        <a:p>
          <a:endParaRPr lang="en-US"/>
        </a:p>
      </dgm:t>
    </dgm:pt>
    <dgm:pt modelId="{E76022F1-EFB9-4311-90C2-E39A19F2B22B}" type="sibTrans" cxnId="{C20EF1C5-6C01-44C2-B89A-1A61043AA845}">
      <dgm:prSet/>
      <dgm:spPr/>
      <dgm:t>
        <a:bodyPr/>
        <a:lstStyle/>
        <a:p>
          <a:endParaRPr lang="en-US"/>
        </a:p>
      </dgm:t>
    </dgm:pt>
    <dgm:pt modelId="{13C5FD61-C1F1-417B-92A8-433329BA3F9B}" type="pres">
      <dgm:prSet presAssocID="{EC6086B7-6525-4715-8996-90BF7F0BCEB7}" presName="Name0" presStyleCnt="0">
        <dgm:presLayoutVars>
          <dgm:dir/>
          <dgm:animLvl val="lvl"/>
          <dgm:resizeHandles val="exact"/>
        </dgm:presLayoutVars>
      </dgm:prSet>
      <dgm:spPr/>
    </dgm:pt>
    <dgm:pt modelId="{68376A5C-AC9C-4136-B554-29E86D661484}" type="pres">
      <dgm:prSet presAssocID="{2A653254-B542-48C5-8A5D-C1F25F67BBA7}" presName="Name8" presStyleCnt="0"/>
      <dgm:spPr/>
    </dgm:pt>
    <dgm:pt modelId="{DE5010A3-D407-4319-980C-D25DA636FA65}" type="pres">
      <dgm:prSet presAssocID="{2A653254-B542-48C5-8A5D-C1F25F67BBA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E2EC5-0405-4C8F-B70F-ED4C87F2D4F3}" type="pres">
      <dgm:prSet presAssocID="{2A653254-B542-48C5-8A5D-C1F25F67BB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9BEE8-009C-4BCA-A3BA-840B400B6F13}" type="pres">
      <dgm:prSet presAssocID="{043A58EB-0BBA-4B6C-85B5-4B42DAB4C669}" presName="Name8" presStyleCnt="0"/>
      <dgm:spPr/>
    </dgm:pt>
    <dgm:pt modelId="{AED4B122-8AF8-496A-A01A-1510398E7D6B}" type="pres">
      <dgm:prSet presAssocID="{043A58EB-0BBA-4B6C-85B5-4B42DAB4C66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A1608-C623-40DE-9FAB-702C2CB2CB6B}" type="pres">
      <dgm:prSet presAssocID="{043A58EB-0BBA-4B6C-85B5-4B42DAB4C6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1BDED-3CF2-4E01-BFCE-B48DBFAE761F}" type="pres">
      <dgm:prSet presAssocID="{0981B0E6-4283-45D5-AEF9-70B8721D4C8B}" presName="Name8" presStyleCnt="0"/>
      <dgm:spPr/>
    </dgm:pt>
    <dgm:pt modelId="{93F28026-D536-4737-AA18-9D90375C552E}" type="pres">
      <dgm:prSet presAssocID="{0981B0E6-4283-45D5-AEF9-70B8721D4C8B}" presName="level" presStyleLbl="node1" presStyleIdx="2" presStyleCnt="3" custLinFactNeighborY="49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268D4-FDD9-42F7-B55C-8E028BBCED72}" type="pres">
      <dgm:prSet presAssocID="{0981B0E6-4283-45D5-AEF9-70B8721D4C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AE32D-98AD-4EB2-B913-F6C139C87622}" type="presOf" srcId="{EC6086B7-6525-4715-8996-90BF7F0BCEB7}" destId="{13C5FD61-C1F1-417B-92A8-433329BA3F9B}" srcOrd="0" destOrd="0" presId="urn:microsoft.com/office/officeart/2005/8/layout/pyramid1"/>
    <dgm:cxn modelId="{C528FFFD-BCE4-43AF-BB34-D42CBD500ED1}" type="presOf" srcId="{0981B0E6-4283-45D5-AEF9-70B8721D4C8B}" destId="{93F28026-D536-4737-AA18-9D90375C552E}" srcOrd="0" destOrd="0" presId="urn:microsoft.com/office/officeart/2005/8/layout/pyramid1"/>
    <dgm:cxn modelId="{C20EF1C5-6C01-44C2-B89A-1A61043AA845}" srcId="{EC6086B7-6525-4715-8996-90BF7F0BCEB7}" destId="{0981B0E6-4283-45D5-AEF9-70B8721D4C8B}" srcOrd="2" destOrd="0" parTransId="{7135595C-C00A-443D-AC17-B2D3E3AE9F0B}" sibTransId="{E76022F1-EFB9-4311-90C2-E39A19F2B22B}"/>
    <dgm:cxn modelId="{8EA200F8-1967-40B6-B33F-4FECC36C2C07}" type="presOf" srcId="{2A653254-B542-48C5-8A5D-C1F25F67BBA7}" destId="{DE5010A3-D407-4319-980C-D25DA636FA65}" srcOrd="0" destOrd="0" presId="urn:microsoft.com/office/officeart/2005/8/layout/pyramid1"/>
    <dgm:cxn modelId="{70972E87-33C9-4B10-958F-8BEE1CD4F403}" type="presOf" srcId="{2A653254-B542-48C5-8A5D-C1F25F67BBA7}" destId="{65EE2EC5-0405-4C8F-B70F-ED4C87F2D4F3}" srcOrd="1" destOrd="0" presId="urn:microsoft.com/office/officeart/2005/8/layout/pyramid1"/>
    <dgm:cxn modelId="{761C82EA-9954-4BC7-AEB9-8ACAFCAA8051}" srcId="{EC6086B7-6525-4715-8996-90BF7F0BCEB7}" destId="{2A653254-B542-48C5-8A5D-C1F25F67BBA7}" srcOrd="0" destOrd="0" parTransId="{0AD7A22D-70D5-4800-B4B1-281D3E4955E9}" sibTransId="{192D3259-B045-43DF-8C32-20A7C4A6B1B3}"/>
    <dgm:cxn modelId="{0A23352A-626A-4C39-97BB-220282C2F473}" type="presOf" srcId="{043A58EB-0BBA-4B6C-85B5-4B42DAB4C669}" destId="{32EA1608-C623-40DE-9FAB-702C2CB2CB6B}" srcOrd="1" destOrd="0" presId="urn:microsoft.com/office/officeart/2005/8/layout/pyramid1"/>
    <dgm:cxn modelId="{65B3DFED-5888-48BB-BB8D-392D566B8DC5}" type="presOf" srcId="{0981B0E6-4283-45D5-AEF9-70B8721D4C8B}" destId="{D75268D4-FDD9-42F7-B55C-8E028BBCED72}" srcOrd="1" destOrd="0" presId="urn:microsoft.com/office/officeart/2005/8/layout/pyramid1"/>
    <dgm:cxn modelId="{F321A1FC-FE3F-49D1-9092-B4F8AF1329EF}" type="presOf" srcId="{043A58EB-0BBA-4B6C-85B5-4B42DAB4C669}" destId="{AED4B122-8AF8-496A-A01A-1510398E7D6B}" srcOrd="0" destOrd="0" presId="urn:microsoft.com/office/officeart/2005/8/layout/pyramid1"/>
    <dgm:cxn modelId="{16BFE2EB-9FD5-4D23-AAFD-AB6F009640E2}" srcId="{EC6086B7-6525-4715-8996-90BF7F0BCEB7}" destId="{043A58EB-0BBA-4B6C-85B5-4B42DAB4C669}" srcOrd="1" destOrd="0" parTransId="{1D8BC1EC-62EB-4CB3-9612-12F5B7D85E11}" sibTransId="{32566448-5CA7-4B44-9A99-92E8D8293CF6}"/>
    <dgm:cxn modelId="{C535DC5B-06D3-47D8-BBE9-ADDFC9F6D6C6}" type="presParOf" srcId="{13C5FD61-C1F1-417B-92A8-433329BA3F9B}" destId="{68376A5C-AC9C-4136-B554-29E86D661484}" srcOrd="0" destOrd="0" presId="urn:microsoft.com/office/officeart/2005/8/layout/pyramid1"/>
    <dgm:cxn modelId="{02090050-CEE5-4BDE-A107-1DA3EDD4F9AA}" type="presParOf" srcId="{68376A5C-AC9C-4136-B554-29E86D661484}" destId="{DE5010A3-D407-4319-980C-D25DA636FA65}" srcOrd="0" destOrd="0" presId="urn:microsoft.com/office/officeart/2005/8/layout/pyramid1"/>
    <dgm:cxn modelId="{5072D54B-DF6E-41DC-9D3E-4FF0D3D0B75D}" type="presParOf" srcId="{68376A5C-AC9C-4136-B554-29E86D661484}" destId="{65EE2EC5-0405-4C8F-B70F-ED4C87F2D4F3}" srcOrd="1" destOrd="0" presId="urn:microsoft.com/office/officeart/2005/8/layout/pyramid1"/>
    <dgm:cxn modelId="{D70371F8-A2DA-4E50-92AB-345AC171612D}" type="presParOf" srcId="{13C5FD61-C1F1-417B-92A8-433329BA3F9B}" destId="{70B9BEE8-009C-4BCA-A3BA-840B400B6F13}" srcOrd="1" destOrd="0" presId="urn:microsoft.com/office/officeart/2005/8/layout/pyramid1"/>
    <dgm:cxn modelId="{FA4551AC-7C13-4AE7-9746-C523E1D0CF5E}" type="presParOf" srcId="{70B9BEE8-009C-4BCA-A3BA-840B400B6F13}" destId="{AED4B122-8AF8-496A-A01A-1510398E7D6B}" srcOrd="0" destOrd="0" presId="urn:microsoft.com/office/officeart/2005/8/layout/pyramid1"/>
    <dgm:cxn modelId="{6D3F6CD5-B06C-4887-AF55-47C8E538AC29}" type="presParOf" srcId="{70B9BEE8-009C-4BCA-A3BA-840B400B6F13}" destId="{32EA1608-C623-40DE-9FAB-702C2CB2CB6B}" srcOrd="1" destOrd="0" presId="urn:microsoft.com/office/officeart/2005/8/layout/pyramid1"/>
    <dgm:cxn modelId="{D9BD0CED-B63A-4336-90A0-5338B88E4337}" type="presParOf" srcId="{13C5FD61-C1F1-417B-92A8-433329BA3F9B}" destId="{A281BDED-3CF2-4E01-BFCE-B48DBFAE761F}" srcOrd="2" destOrd="0" presId="urn:microsoft.com/office/officeart/2005/8/layout/pyramid1"/>
    <dgm:cxn modelId="{82589D7A-9547-4559-B45E-F63A469F7202}" type="presParOf" srcId="{A281BDED-3CF2-4E01-BFCE-B48DBFAE761F}" destId="{93F28026-D536-4737-AA18-9D90375C552E}" srcOrd="0" destOrd="0" presId="urn:microsoft.com/office/officeart/2005/8/layout/pyramid1"/>
    <dgm:cxn modelId="{51CDAA72-E946-4902-A3AA-76BF3C4E095F}" type="presParOf" srcId="{A281BDED-3CF2-4E01-BFCE-B48DBFAE761F}" destId="{D75268D4-FDD9-42F7-B55C-8E028BBCED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10A3-D407-4319-980C-D25DA636FA65}">
      <dsp:nvSpPr>
        <dsp:cNvPr id="0" name=""/>
        <dsp:cNvSpPr/>
      </dsp:nvSpPr>
      <dsp:spPr>
        <a:xfrm>
          <a:off x="1168399" y="0"/>
          <a:ext cx="1168400" cy="855133"/>
        </a:xfrm>
        <a:prstGeom prst="trapezoid">
          <a:avLst>
            <a:gd name="adj" fmla="val 6831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Director of Nursing</a:t>
          </a:r>
          <a:endParaRPr lang="en-US" sz="1800" kern="1200" dirty="0"/>
        </a:p>
      </dsp:txBody>
      <dsp:txXfrm>
        <a:off x="1168399" y="0"/>
        <a:ext cx="1168400" cy="855133"/>
      </dsp:txXfrm>
    </dsp:sp>
    <dsp:sp modelId="{AED4B122-8AF8-496A-A01A-1510398E7D6B}">
      <dsp:nvSpPr>
        <dsp:cNvPr id="0" name=""/>
        <dsp:cNvSpPr/>
      </dsp:nvSpPr>
      <dsp:spPr>
        <a:xfrm>
          <a:off x="584199" y="855133"/>
          <a:ext cx="2336800" cy="855133"/>
        </a:xfrm>
        <a:prstGeom prst="trapezoid">
          <a:avLst>
            <a:gd name="adj" fmla="val 68317"/>
          </a:avLst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Charge Nurse</a:t>
          </a:r>
          <a:endParaRPr lang="en-US" sz="1800" kern="1200" dirty="0"/>
        </a:p>
      </dsp:txBody>
      <dsp:txXfrm>
        <a:off x="993139" y="855133"/>
        <a:ext cx="1518920" cy="855133"/>
      </dsp:txXfrm>
    </dsp:sp>
    <dsp:sp modelId="{93F28026-D536-4737-AA18-9D90375C552E}">
      <dsp:nvSpPr>
        <dsp:cNvPr id="0" name=""/>
        <dsp:cNvSpPr/>
      </dsp:nvSpPr>
      <dsp:spPr>
        <a:xfrm>
          <a:off x="0" y="1710266"/>
          <a:ext cx="3505199" cy="855133"/>
        </a:xfrm>
        <a:prstGeom prst="trapezoid">
          <a:avLst>
            <a:gd name="adj" fmla="val 68317"/>
          </a:avLst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Staff Nurse</a:t>
          </a:r>
          <a:endParaRPr lang="en-US" sz="1800" kern="1200" dirty="0"/>
        </a:p>
      </dsp:txBody>
      <dsp:txXfrm>
        <a:off x="613409" y="1710266"/>
        <a:ext cx="2278380" cy="85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46128-B835-4067-9AF9-C69F6828646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C516-07B0-4B59-9206-E967A9BA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070F60-8C9C-4460-855F-4EC11B8ED5D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17DF88-EFD4-436A-882F-82E55B83E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7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Notes: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slide is asking students to share examples of employees who are not doing the work they are paid to do.  Examples might include: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Socializing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Making personal calls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Talking about personal or family problems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Bringing their children to work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Shopping on the Internet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Playing games on the computer</a:t>
            </a:r>
          </a:p>
          <a:p>
            <a:pPr marL="235572" indent="-235572">
              <a:buFont typeface="+mj-lt"/>
              <a:buAutoNum type="arabicPeriod"/>
            </a:pPr>
            <a:r>
              <a:rPr lang="en-US" baseline="0" dirty="0" smtClean="0"/>
              <a:t>Doing sloppy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Notes;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should be able to identify a number of different health professions involved in the victim’s care, both in first response and transport (EMS, dispatcher, etc.) to the Emergency Room.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should also be able to suggest reasons for teamwork, beginning with the fact that is takes two people to lift the stretcher into the ambulance.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DF88-EFD4-436A-882F-82E55B83E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594267-4D67-45AF-9112-640747848D2D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C616BC-3FD2-454E-88A2-E2338845D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seoulbaseballclub.com/images/scales%20of%20justice%202.jpg&amp;imgrefurl=http://seoulbaseballclub.com/league.html&amp;usg=__Mur_kmYa0KAJIzA5u9i7GthGFOo=&amp;h=796&amp;w=690&amp;sz=43&amp;hl=en&amp;start=251&amp;um=1&amp;tbnid=H_hp93odCJ4FjM:&amp;tbnh=143&amp;tbnw=124&amp;prev=/images?q=scales+of+justice&amp;ndsp=21&amp;hl=en&amp;rls=com.microsoft:*:IE-SearchBox&amp;rlz=1I7SUNA&amp;sa=N&amp;start=231&amp;um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48200"/>
            <a:ext cx="69342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4.21  Apply employability skills in healthcare.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838200"/>
            <a:ext cx="6553200" cy="212365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Employability Skills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E:\IMAGES.TIF\PROF\MED_DEN\PRFMD1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1600200" cy="210581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Willing to Learn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is always changing.</a:t>
            </a:r>
          </a:p>
          <a:p>
            <a:r>
              <a:rPr lang="en-US" dirty="0" smtClean="0"/>
              <a:t>Health care workers must adapt to change.</a:t>
            </a:r>
          </a:p>
          <a:p>
            <a:r>
              <a:rPr lang="en-US" dirty="0" smtClean="0"/>
              <a:t>Show your willingness to learn:</a:t>
            </a:r>
          </a:p>
          <a:p>
            <a:pPr lvl="1"/>
            <a:r>
              <a:rPr lang="en-US" sz="2800" dirty="0" smtClean="0"/>
              <a:t>Participate in staff development</a:t>
            </a:r>
          </a:p>
          <a:p>
            <a:pPr lvl="1"/>
            <a:r>
              <a:rPr lang="en-US" sz="2800" dirty="0" smtClean="0"/>
              <a:t>Take courses </a:t>
            </a:r>
          </a:p>
          <a:p>
            <a:pPr lvl="1"/>
            <a:r>
              <a:rPr lang="en-US" sz="2800" dirty="0" smtClean="0"/>
              <a:t>Attend special meetings and seminars</a:t>
            </a:r>
          </a:p>
          <a:p>
            <a:pPr lvl="1"/>
            <a:r>
              <a:rPr lang="en-US" sz="2800" dirty="0" smtClean="0"/>
              <a:t>Read professional journals</a:t>
            </a:r>
          </a:p>
          <a:p>
            <a:pPr lvl="1"/>
            <a:r>
              <a:rPr lang="en-US" sz="2800" dirty="0" smtClean="0"/>
              <a:t>Ask questions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 and Follow the Scope of Practice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Know what procedures and actions you are legally    permitted to do.</a:t>
            </a:r>
          </a:p>
          <a:p>
            <a:r>
              <a:rPr lang="en-US" dirty="0" smtClean="0"/>
              <a:t>Do the things you are supposed to do to the best of your ability.</a:t>
            </a:r>
          </a:p>
          <a:p>
            <a:r>
              <a:rPr lang="en-US" dirty="0" smtClean="0"/>
              <a:t>Do NOT do things you are not licensed or trained to do.</a:t>
            </a:r>
            <a:endParaRPr lang="en-US" dirty="0"/>
          </a:p>
        </p:txBody>
      </p:sp>
      <p:pic>
        <p:nvPicPr>
          <p:cNvPr id="25611" name="Picture 11" descr="http://tbn1.google.com/images?q=tbn:H_hp93odCJ4FjM:http://seoulbaseballclub.com/images/scales%2520of%2520justice%25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007310" cy="231488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About Others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Healthcare is a “caring” profession.</a:t>
            </a:r>
          </a:p>
          <a:p>
            <a:r>
              <a:rPr lang="en-US" dirty="0" smtClean="0"/>
              <a:t>Caring </a:t>
            </a:r>
            <a:r>
              <a:rPr lang="en-US" u="sng" dirty="0" smtClean="0"/>
              <a:t>about</a:t>
            </a:r>
            <a:r>
              <a:rPr lang="en-US" dirty="0" smtClean="0"/>
              <a:t> your patients is as important as caring </a:t>
            </a:r>
            <a:r>
              <a:rPr lang="en-US" u="sng" dirty="0" smtClean="0"/>
              <a:t>for</a:t>
            </a:r>
            <a:r>
              <a:rPr lang="en-US" dirty="0" smtClean="0"/>
              <a:t> your patients.</a:t>
            </a:r>
            <a:endParaRPr lang="en-US" dirty="0"/>
          </a:p>
        </p:txBody>
      </p:sp>
      <p:pic>
        <p:nvPicPr>
          <p:cNvPr id="34817" name="Picture 1" descr="E:\IMAGES.TIF\PROF\MED_DEN\PRFMD05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2833565" cy="22098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Flexible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healthcare environment is constantly changing.</a:t>
            </a:r>
          </a:p>
          <a:p>
            <a:r>
              <a:rPr lang="en-US" sz="3200" dirty="0" smtClean="0"/>
              <a:t>You need to be willing to do what needs to be done that is in the best interest of your patients.</a:t>
            </a:r>
          </a:p>
          <a:p>
            <a:r>
              <a:rPr lang="en-US" sz="3200" dirty="0" smtClean="0"/>
              <a:t>What is your             ? (Flexibility Quotient)   On a scale of 1 (inflexible) to 5 (very flexible)?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352800" y="4038600"/>
            <a:ext cx="152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F.Q.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 Decisions on Facts Instead of Emotions and Biases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4297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Gather the facts before you come to a decision.</a:t>
            </a:r>
          </a:p>
          <a:p>
            <a:r>
              <a:rPr lang="en-US" sz="3200" dirty="0" smtClean="0"/>
              <a:t>Don’t jump to conclusions.</a:t>
            </a:r>
          </a:p>
          <a:p>
            <a:r>
              <a:rPr lang="en-US" sz="3200" dirty="0" smtClean="0"/>
              <a:t>Don’t react – THINK!</a:t>
            </a:r>
          </a:p>
          <a:p>
            <a:r>
              <a:rPr lang="en-US" sz="3200" dirty="0" smtClean="0"/>
              <a:t>Healthcare professionals use good judgment when processing information.</a:t>
            </a:r>
            <a:endParaRPr lang="en-US" sz="3200" dirty="0"/>
          </a:p>
        </p:txBody>
      </p:sp>
      <p:pic>
        <p:nvPicPr>
          <p:cNvPr id="1029" name="Picture 5" descr="E:\IMAGES.TIF\CARTOONS\ADULT\CRTAD289.TIF"/>
          <p:cNvPicPr>
            <a:picLocks noChangeAspect="1" noChangeArrowheads="1"/>
          </p:cNvPicPr>
          <p:nvPr/>
        </p:nvPicPr>
        <p:blipFill>
          <a:blip r:embed="rId2" cstate="print"/>
          <a:srcRect l="18086" t="-1923" r="42601" b="36850"/>
          <a:stretch>
            <a:fillRect/>
          </a:stretch>
        </p:blipFill>
        <p:spPr bwMode="auto">
          <a:xfrm>
            <a:off x="6324600" y="2209800"/>
            <a:ext cx="1752600" cy="28194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 with Integrity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Healthcare workers hold themselves to a higher standard.</a:t>
            </a:r>
          </a:p>
          <a:p>
            <a:r>
              <a:rPr lang="en-US" sz="3200" dirty="0" smtClean="0"/>
              <a:t>Always tell the truth.</a:t>
            </a:r>
          </a:p>
          <a:p>
            <a:r>
              <a:rPr lang="en-US" sz="3200" dirty="0" smtClean="0"/>
              <a:t>Maintain confidentiality.</a:t>
            </a:r>
          </a:p>
          <a:p>
            <a:r>
              <a:rPr lang="en-US" sz="3200" dirty="0" smtClean="0"/>
              <a:t>Do it the right way and not the easy way.</a:t>
            </a:r>
          </a:p>
          <a:p>
            <a:r>
              <a:rPr lang="en-US" sz="3200" dirty="0" smtClean="0"/>
              <a:t>Do the right thing in difficult circumstances.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Demonstrate Loyalty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038600"/>
          </a:xfrm>
        </p:spPr>
        <p:txBody>
          <a:bodyPr/>
          <a:lstStyle/>
          <a:p>
            <a:r>
              <a:rPr lang="en-US" dirty="0" smtClean="0"/>
              <a:t>Respect your organization.</a:t>
            </a:r>
          </a:p>
          <a:p>
            <a:r>
              <a:rPr lang="en-US" dirty="0" smtClean="0"/>
              <a:t>Never complain about your work, supervisor or facility.</a:t>
            </a:r>
          </a:p>
          <a:p>
            <a:r>
              <a:rPr lang="en-US" dirty="0" smtClean="0"/>
              <a:t>Never discuss your personal problems with your patients.</a:t>
            </a:r>
            <a:endParaRPr lang="en-US" dirty="0"/>
          </a:p>
        </p:txBody>
      </p:sp>
      <p:pic>
        <p:nvPicPr>
          <p:cNvPr id="19458" name="Picture 2" descr="http://www.nursinghomesabuseblog.com/uploads/image/h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2895600" cy="376237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Observe the Chain of Command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to whom you report.</a:t>
            </a:r>
          </a:p>
          <a:p>
            <a:r>
              <a:rPr lang="en-US" dirty="0" smtClean="0"/>
              <a:t>Follow the proper processes for reporting information, voicing concerns, and respecting others.</a:t>
            </a:r>
          </a:p>
          <a:p>
            <a:r>
              <a:rPr lang="en-US" dirty="0" smtClean="0"/>
              <a:t>Can you give an example of                                 a chain of command?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953000" y="3581400"/>
          <a:ext cx="3505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 Beyond the Minimum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things that need to be done to provide excellent patient care and client service.</a:t>
            </a:r>
          </a:p>
          <a:p>
            <a:r>
              <a:rPr lang="en-US" dirty="0" smtClean="0"/>
              <a:t>This means being sensitive 			       to the fears and personal feelings of your clients.</a:t>
            </a:r>
          </a:p>
          <a:p>
            <a:r>
              <a:rPr lang="en-US" dirty="0" smtClean="0"/>
              <a:t>Go out of your way to                          empathize, respect their                            privacy, and make them                                    feel comfortable.</a:t>
            </a:r>
          </a:p>
          <a:p>
            <a:endParaRPr lang="en-US" dirty="0"/>
          </a:p>
        </p:txBody>
      </p:sp>
      <p:pic>
        <p:nvPicPr>
          <p:cNvPr id="2050" name="Picture 2" descr="E:\IMAGES.TIF\PROF\MED_DEN\PRFMD127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535237" cy="223796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your goals?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Select a profession.</a:t>
            </a:r>
          </a:p>
          <a:p>
            <a:r>
              <a:rPr lang="en-US" dirty="0" smtClean="0"/>
              <a:t>Get the proper education and training.</a:t>
            </a:r>
          </a:p>
          <a:p>
            <a:r>
              <a:rPr lang="en-US" dirty="0" smtClean="0"/>
              <a:t>Earn the required credentials.</a:t>
            </a:r>
          </a:p>
          <a:p>
            <a:r>
              <a:rPr lang="en-US" dirty="0" smtClean="0"/>
              <a:t>Get a job.</a:t>
            </a:r>
          </a:p>
          <a:p>
            <a:r>
              <a:rPr lang="en-US" dirty="0" smtClean="0"/>
              <a:t>Keep the job.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order to “keep the job” you need to have a good work ethic or employability skills.</a:t>
            </a:r>
          </a:p>
        </p:txBody>
      </p:sp>
      <p:pic>
        <p:nvPicPr>
          <p:cNvPr id="2051" name="Picture 3" descr="E:\IMAGES.TIF\BUS_OFF\FINANCE\B_OFI0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427">
            <a:off x="5554296" y="2921380"/>
            <a:ext cx="2583792" cy="140493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Employablility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Skills Training….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Starts now.</a:t>
            </a:r>
          </a:p>
          <a:p>
            <a:r>
              <a:rPr lang="en-US" dirty="0" smtClean="0"/>
              <a:t>Whether you work at a part time job, clinical rotation, or shadowing,</a:t>
            </a:r>
          </a:p>
          <a:p>
            <a:r>
              <a:rPr lang="en-US" dirty="0" smtClean="0"/>
              <a:t>You must begin now to practice and perfect good employability skills.</a:t>
            </a:r>
          </a:p>
          <a:p>
            <a:r>
              <a:rPr lang="en-US" dirty="0" smtClean="0"/>
              <a:t>Your future depends on it!</a:t>
            </a:r>
            <a:endParaRPr lang="en-US" dirty="0"/>
          </a:p>
        </p:txBody>
      </p:sp>
      <p:pic>
        <p:nvPicPr>
          <p:cNvPr id="3076" name="Picture 4" descr="E:\IMAGES.TIF\CARTOONS\ADULT\CRTAD33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697098" cy="2895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Correct Grammar at All Times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648200" cy="4373563"/>
          </a:xfrm>
        </p:spPr>
        <p:txBody>
          <a:bodyPr/>
          <a:lstStyle/>
          <a:p>
            <a:r>
              <a:rPr lang="en-US" dirty="0" smtClean="0"/>
              <a:t>Patients will judge your ability by how you speak.</a:t>
            </a:r>
          </a:p>
          <a:p>
            <a:r>
              <a:rPr lang="en-US" dirty="0" smtClean="0"/>
              <a:t>Use of slang and poor grammar implies a lack of education.</a:t>
            </a:r>
          </a:p>
          <a:p>
            <a:r>
              <a:rPr lang="en-US" dirty="0" smtClean="0"/>
              <a:t>This includes written communication.</a:t>
            </a:r>
            <a:endParaRPr lang="en-US" dirty="0"/>
          </a:p>
        </p:txBody>
      </p:sp>
      <p:pic>
        <p:nvPicPr>
          <p:cNvPr id="4098" name="Picture 2" descr="E:\IMAGES.TIF\PROF\MED_DEN\PRFMD12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99885"/>
            <a:ext cx="2693987" cy="2277825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1143000" y="1676400"/>
            <a:ext cx="2057400" cy="1524000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Your bowels </a:t>
            </a:r>
            <a:r>
              <a:rPr lang="en-US" sz="2400" dirty="0" err="1" smtClean="0"/>
              <a:t>ain’t</a:t>
            </a:r>
            <a:r>
              <a:rPr lang="en-US" sz="2400" dirty="0" smtClean="0"/>
              <a:t> </a:t>
            </a:r>
            <a:r>
              <a:rPr lang="en-US" sz="2400" dirty="0" err="1" smtClean="0"/>
              <a:t>soundin</a:t>
            </a:r>
            <a:r>
              <a:rPr lang="en-US" sz="2400" dirty="0" smtClean="0"/>
              <a:t>’ too good.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Report to Work on Time                     and When Scheduled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Late or absent healthcare workers can negatively affect patient care.</a:t>
            </a:r>
          </a:p>
          <a:p>
            <a:r>
              <a:rPr lang="en-US" dirty="0" smtClean="0"/>
              <a:t>Most employers consider attendance to be VERY important!</a:t>
            </a:r>
            <a:endParaRPr lang="en-US" dirty="0"/>
          </a:p>
        </p:txBody>
      </p:sp>
      <p:pic>
        <p:nvPicPr>
          <p:cNvPr id="5123" name="Picture 3" descr="E:\IMAGES.TIF\BUS_OFF\PEOPLE\B_OPL1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936275"/>
            <a:ext cx="2819401" cy="198700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Users\Kim Smith\AppData\Local\Microsoft\Windows\Temporary Internet Files\Content.IE5\V2QVYX5Y\MCj042423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24400"/>
            <a:ext cx="1765300" cy="176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Prepared to Work When 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    Arrive at Work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077200" cy="2773363"/>
          </a:xfrm>
        </p:spPr>
        <p:txBody>
          <a:bodyPr/>
          <a:lstStyle/>
          <a:p>
            <a:r>
              <a:rPr lang="en-US" dirty="0" smtClean="0"/>
              <a:t>Follow the rules and policies of your facility.</a:t>
            </a:r>
          </a:p>
          <a:p>
            <a:r>
              <a:rPr lang="en-US" dirty="0" smtClean="0"/>
              <a:t>Give the employer a fair day’s work for a fair day’s pay.</a:t>
            </a:r>
          </a:p>
          <a:p>
            <a:r>
              <a:rPr lang="en-US" dirty="0" smtClean="0"/>
              <a:t>Have you ever seen an employee abuse their work situation?  How?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5288340"/>
            <a:ext cx="968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://www.lessstress.com/hospital.jpg"/>
          <p:cNvPicPr>
            <a:picLocks noChangeAspect="1" noChangeArrowheads="1"/>
          </p:cNvPicPr>
          <p:nvPr/>
        </p:nvPicPr>
        <p:blipFill>
          <a:blip r:embed="rId3" cstate="print"/>
          <a:srcRect t="22202" b="36210"/>
          <a:stretch>
            <a:fillRect/>
          </a:stretch>
        </p:blipFill>
        <p:spPr bwMode="auto">
          <a:xfrm>
            <a:off x="1447800" y="1676400"/>
            <a:ext cx="6324600" cy="17526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 Teamwork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Healthcare involves a “team” of different professionals.</a:t>
            </a:r>
          </a:p>
          <a:p>
            <a:r>
              <a:rPr lang="en-US" dirty="0" smtClean="0"/>
              <a:t>When someone is in a car accident and sustains a severe laceration, how many different members of the healthcare team would be involved in the victim’s care?</a:t>
            </a:r>
          </a:p>
          <a:p>
            <a:r>
              <a:rPr lang="en-US" dirty="0" smtClean="0"/>
              <a:t>Why would “teamwork” be needed to care for the victim?</a:t>
            </a:r>
          </a:p>
          <a:p>
            <a:endParaRPr lang="en-US" dirty="0"/>
          </a:p>
        </p:txBody>
      </p:sp>
      <p:pic>
        <p:nvPicPr>
          <p:cNvPr id="22532" name="Picture 4" descr="E:\IMAGES.TIF\PROF\MED_DEN\PRFMD11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180536" cy="277018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Promote a Positive Attitude               and Energy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Focus on the positive parts of your job.</a:t>
            </a:r>
          </a:p>
          <a:p>
            <a:r>
              <a:rPr lang="en-US" dirty="0" smtClean="0"/>
              <a:t>Your attitude is contagious - it affects your co-workers. </a:t>
            </a:r>
          </a:p>
          <a:p>
            <a:r>
              <a:rPr lang="en-US" dirty="0" smtClean="0"/>
              <a:t>Positive energy means you are alert, focused, and figuring out how to make things work. </a:t>
            </a:r>
          </a:p>
          <a:p>
            <a:r>
              <a:rPr lang="en-US" dirty="0" smtClean="0"/>
              <a:t>Have you ever worked with someone who has “negative energy?”  What was that like?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Accept Responsibility for Your Actions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Take credit for the good things you do.</a:t>
            </a:r>
          </a:p>
          <a:p>
            <a:r>
              <a:rPr lang="en-US" dirty="0" smtClean="0"/>
              <a:t>Take responsibility for your mistakes.</a:t>
            </a:r>
          </a:p>
          <a:p>
            <a:r>
              <a:rPr lang="en-US" dirty="0" smtClean="0"/>
              <a:t>In healthcare, report your mistake to your supervisor.</a:t>
            </a:r>
          </a:p>
          <a:p>
            <a:r>
              <a:rPr lang="en-US" dirty="0" smtClean="0"/>
              <a:t>Make an effort to correct your error, and to prevent it from happening again.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09600" y="2209800"/>
            <a:ext cx="2438400" cy="2667000"/>
          </a:xfrm>
          <a:prstGeom prst="wedgeEllipse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forgot to check my schedule. I’m very sorry. I’ll be happy to come in an make up the time I missed.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</TotalTime>
  <Words>867</Words>
  <Application>Microsoft Office PowerPoint</Application>
  <PresentationFormat>On-screen Show (4:3)</PresentationFormat>
  <Paragraphs>115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What are your goals?</vt:lpstr>
      <vt:lpstr>Employablility Skills Training….</vt:lpstr>
      <vt:lpstr>Use Correct Grammar at All Times</vt:lpstr>
      <vt:lpstr>Report to Work on Time                     and When Scheduled</vt:lpstr>
      <vt:lpstr>Be Prepared to Work When You    Arrive at Work</vt:lpstr>
      <vt:lpstr>Practice Teamwork</vt:lpstr>
      <vt:lpstr>Promote a Positive Attitude               and Energy</vt:lpstr>
      <vt:lpstr>Accept Responsibility for Your Actions</vt:lpstr>
      <vt:lpstr>Be Willing to Learn</vt:lpstr>
      <vt:lpstr>Know and Follow the Scope of Practice</vt:lpstr>
      <vt:lpstr>Care About Others</vt:lpstr>
      <vt:lpstr>Be Flexible</vt:lpstr>
      <vt:lpstr>Base Decisions on Facts Instead of Emotions and Biases</vt:lpstr>
      <vt:lpstr>Act with Integrity</vt:lpstr>
      <vt:lpstr>Demonstrate Loyalty</vt:lpstr>
      <vt:lpstr>Observe the Chain of Command</vt:lpstr>
      <vt:lpstr>Go Beyond the Minimum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Smith</dc:creator>
  <cp:lastModifiedBy>Lucy, Jennifer M</cp:lastModifiedBy>
  <cp:revision>20</cp:revision>
  <dcterms:created xsi:type="dcterms:W3CDTF">2009-03-14T11:47:49Z</dcterms:created>
  <dcterms:modified xsi:type="dcterms:W3CDTF">2016-08-10T19:08:07Z</dcterms:modified>
</cp:coreProperties>
</file>