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handoutMasterIdLst>
    <p:handoutMasterId r:id="rId32"/>
  </p:handout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2" r:id="rId9"/>
    <p:sldId id="264" r:id="rId10"/>
    <p:sldId id="265" r:id="rId11"/>
    <p:sldId id="266" r:id="rId12"/>
    <p:sldId id="287" r:id="rId13"/>
    <p:sldId id="267" r:id="rId14"/>
    <p:sldId id="268" r:id="rId15"/>
    <p:sldId id="285" r:id="rId16"/>
    <p:sldId id="286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59" d="100"/>
          <a:sy n="59" d="100"/>
        </p:scale>
        <p:origin x="88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4D8F6D-229B-400A-81F1-08A3B9693E28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C17D01-94F1-462F-BC3F-99A82458D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7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729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1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898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61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4866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93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43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2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2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6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11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9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9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8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6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9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4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EKG MONITORING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Jennifer Lucy</a:t>
            </a:r>
          </a:p>
          <a:p>
            <a:r>
              <a:rPr lang="en-US" dirty="0" smtClean="0"/>
              <a:t>CCMA </a:t>
            </a:r>
            <a:r>
              <a:rPr lang="en-US" smtClean="0"/>
              <a:t>Prep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Important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The box records and stores continuous heart rhythm data transmitted by the electrodes. The Record Box will indicate it is working by displaying the time and a “recording” message on the </a:t>
            </a:r>
            <a:r>
              <a:rPr lang="en-US" b="1" dirty="0" smtClean="0"/>
              <a:t>screen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b="1" dirty="0"/>
              <a:t>Once the Holter Monitor is attached to the patient it must stay on the patient for the prescribed time, 24-72hrs</a:t>
            </a:r>
            <a:r>
              <a:rPr lang="en-US" b="1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b="1" dirty="0"/>
              <a:t>Patient  is allowed to go about normal activities of daily living, however they </a:t>
            </a:r>
            <a:r>
              <a:rPr lang="en-US" b="1" u="sng" dirty="0"/>
              <a:t>must avoid </a:t>
            </a:r>
            <a:r>
              <a:rPr lang="en-US" b="1" dirty="0"/>
              <a:t>getting the Holter Monitor wet, therefore no showers or </a:t>
            </a:r>
            <a:r>
              <a:rPr lang="en-US" b="1" dirty="0" smtClean="0"/>
              <a:t>baths</a:t>
            </a:r>
          </a:p>
          <a:p>
            <a:pPr marL="0" lvl="0" indent="0">
              <a:buNone/>
            </a:pPr>
            <a:endParaRPr lang="en-US" dirty="0"/>
          </a:p>
          <a:p>
            <a:r>
              <a:rPr lang="en-US" b="1" dirty="0"/>
              <a:t>Patient should record activities such as having a bowel movement or eating as this can affect </a:t>
            </a:r>
            <a:r>
              <a:rPr lang="en-US" b="1" dirty="0" smtClean="0"/>
              <a:t>reading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3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Holter Monitor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337" y="1901549"/>
            <a:ext cx="5835171" cy="388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Lead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these leads, one limb carries a positive electrode and the other limb, a negative one. The three limb electrodes, </a:t>
            </a:r>
            <a:r>
              <a:rPr lang="en-US" b="1" u="sng" dirty="0"/>
              <a:t>I, II and III </a:t>
            </a:r>
            <a:r>
              <a:rPr lang="en-US" dirty="0"/>
              <a:t>form a triangle (Einthoven's Equilateral Triangle), at the right arm (RA), left arm (LA) and left leg (LL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063" y="3254647"/>
            <a:ext cx="2604407" cy="278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27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Counting Heart Rates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Regular </a:t>
            </a:r>
            <a:r>
              <a:rPr lang="en-US" dirty="0" err="1" smtClean="0"/>
              <a:t>Rythyms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685" y="2448976"/>
            <a:ext cx="5784829" cy="433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8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346" y="609600"/>
            <a:ext cx="8676656" cy="557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8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0" y="351064"/>
            <a:ext cx="11567883" cy="650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6" y="59701"/>
            <a:ext cx="9038289" cy="661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603" y="226790"/>
            <a:ext cx="8976339" cy="673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Irregular Rates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763" y="1270000"/>
            <a:ext cx="9119809" cy="55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410" y="129082"/>
            <a:ext cx="10325819" cy="628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9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             Anatomy of12 lead EKG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164" y="2039098"/>
            <a:ext cx="6111053" cy="458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Rhythm Check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739" y="2555421"/>
            <a:ext cx="8660419" cy="2072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1986" y="5608863"/>
            <a:ext cx="4580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</a:t>
            </a:r>
            <a:r>
              <a:rPr lang="en-US" sz="4800" dirty="0" smtClean="0"/>
              <a:t>ASYSTOLE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2362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80" y="2375807"/>
            <a:ext cx="9413861" cy="2979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3293" y="5801177"/>
            <a:ext cx="5535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ATRIAL FLUTTER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8981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69" y="2243138"/>
            <a:ext cx="9740743" cy="3226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8221" y="6074229"/>
            <a:ext cx="380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Second degree block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380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738" y="2383971"/>
            <a:ext cx="8013860" cy="2547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4986" y="5763986"/>
            <a:ext cx="3960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ATRIAL FIBRILLATION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040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902" y="2376165"/>
            <a:ext cx="10578124" cy="2571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0350" y="5894614"/>
            <a:ext cx="4474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VENTRICULAR FIBRILLATION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609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377" y="2579914"/>
            <a:ext cx="9060581" cy="21264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3829" y="5780314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SINUS RHYTHYM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54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914" y="2465616"/>
            <a:ext cx="8363508" cy="20573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3686" y="5731329"/>
            <a:ext cx="308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VENTRICULAR TACHYCARDIA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3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937" y="2571751"/>
            <a:ext cx="7589139" cy="2514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0543" y="6115050"/>
            <a:ext cx="309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IDIOVENTRICULAR RHYTHYM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01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002" y="2580621"/>
            <a:ext cx="7634644" cy="1852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6679" y="5641521"/>
            <a:ext cx="2249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SINUS TACHYCARDIA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7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IF NORMAL OR ABNORMAL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rhythm regular? </a:t>
            </a:r>
          </a:p>
          <a:p>
            <a:r>
              <a:rPr lang="en-US" dirty="0" smtClean="0"/>
              <a:t>Is there a p wave for every </a:t>
            </a:r>
            <a:r>
              <a:rPr lang="en-US" dirty="0" err="1" smtClean="0"/>
              <a:t>qrs</a:t>
            </a:r>
            <a:r>
              <a:rPr lang="en-US" dirty="0" smtClean="0"/>
              <a:t> complex? Is the p wave upright?</a:t>
            </a:r>
          </a:p>
          <a:p>
            <a:r>
              <a:rPr lang="en-US" dirty="0" smtClean="0"/>
              <a:t> Is there a QRS  for every complex?</a:t>
            </a:r>
          </a:p>
          <a:p>
            <a:r>
              <a:rPr lang="en-US" dirty="0" smtClean="0"/>
              <a:t>What is the PR interval ? Should be .12-.20 ( 3 to 5 large boxes)</a:t>
            </a:r>
          </a:p>
          <a:p>
            <a:r>
              <a:rPr lang="en-US" dirty="0" smtClean="0"/>
              <a:t>What is the QRS Duration? Should be less that 0.12 ( 3 boxes)</a:t>
            </a:r>
          </a:p>
          <a:p>
            <a:r>
              <a:rPr lang="en-US" dirty="0" smtClean="0"/>
              <a:t>What is the rate? </a:t>
            </a:r>
          </a:p>
          <a:p>
            <a:r>
              <a:rPr lang="en-US" dirty="0" smtClean="0"/>
              <a:t>Below 60 Bradycardia</a:t>
            </a:r>
          </a:p>
          <a:p>
            <a:r>
              <a:rPr lang="en-US" dirty="0" smtClean="0"/>
              <a:t>Above 100 Tachycardia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1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12 Lead EKG placement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2623" y="1413145"/>
            <a:ext cx="3763734" cy="54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Complex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 wave? </a:t>
            </a:r>
          </a:p>
          <a:p>
            <a:pPr marL="0" indent="0">
              <a:buNone/>
            </a:pPr>
            <a:r>
              <a:rPr lang="en-US" dirty="0" smtClean="0"/>
              <a:t>      Atrial depolarization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QRS COMPLEX</a:t>
            </a:r>
            <a:br>
              <a:rPr lang="en-US" dirty="0" smtClean="0"/>
            </a:br>
            <a:r>
              <a:rPr lang="en-US" dirty="0" smtClean="0"/>
              <a:t>      Ventricular Depolarization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ST segment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Initial repolarization</a:t>
            </a:r>
          </a:p>
          <a:p>
            <a:pPr marL="0" indent="0">
              <a:buNone/>
            </a:pPr>
            <a:r>
              <a:rPr lang="en-US" dirty="0" smtClean="0"/>
              <a:t>       T wave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Ventricular Repolarization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8011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28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Chest Leads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69521"/>
            <a:ext cx="8711594" cy="54945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 6 chest leads are labelled as V leads and are numbered from </a:t>
            </a:r>
            <a:r>
              <a:rPr lang="en-US" dirty="0" smtClean="0"/>
              <a:t>V1-V6</a:t>
            </a:r>
          </a:p>
          <a:p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ositioned </a:t>
            </a:r>
            <a:r>
              <a:rPr lang="en-US" dirty="0"/>
              <a:t>in specific positions on the rib cage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Find the 2nd Intercostal space below the collar bone. From this position, run your fingers downward across the next rib, and the next one.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space you are in is the 4th intercostal space. Where this space meets the sternum is the position for V1. </a:t>
            </a:r>
          </a:p>
          <a:p>
            <a:r>
              <a:rPr lang="en-US" dirty="0"/>
              <a:t>V1 should be positioned at the 4th Intercostal space to the right of the sternum.</a:t>
            </a:r>
          </a:p>
          <a:p>
            <a:r>
              <a:rPr lang="en-US" dirty="0"/>
              <a:t> V2 is to be placed at the 4th Intercostal space to the left of the sternum and </a:t>
            </a:r>
          </a:p>
          <a:p>
            <a:r>
              <a:rPr lang="en-US" dirty="0"/>
              <a:t>V3 midway between V2 and V4. </a:t>
            </a:r>
          </a:p>
          <a:p>
            <a:r>
              <a:rPr lang="en-US" dirty="0"/>
              <a:t>V4 must be then positioned at the 5th Intercostal space at the midclavicular line</a:t>
            </a:r>
          </a:p>
          <a:p>
            <a:r>
              <a:rPr lang="en-US" dirty="0"/>
              <a:t>V5 at the anterior axillary line at the same level as V4. </a:t>
            </a:r>
            <a:endParaRPr lang="en-US" dirty="0" smtClean="0"/>
          </a:p>
          <a:p>
            <a:r>
              <a:rPr lang="en-US" dirty="0"/>
              <a:t>V6 is to be placed at the maxillary line at the same level as V4 and V5.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Peripheral Limb Leads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606" y="1330779"/>
            <a:ext cx="8498395" cy="4710583"/>
          </a:xfrm>
        </p:spPr>
        <p:txBody>
          <a:bodyPr>
            <a:normAutofit/>
          </a:bodyPr>
          <a:lstStyle/>
          <a:p>
            <a:r>
              <a:rPr lang="en-US" b="1" u="sng" dirty="0"/>
              <a:t>Peripheral leads:</a:t>
            </a:r>
            <a:endParaRPr lang="en-US" dirty="0"/>
          </a:p>
          <a:p>
            <a:r>
              <a:rPr lang="en-US" dirty="0"/>
              <a:t>RL (right leg) lead must be positioned anywhere above the ankle and below the torso. </a:t>
            </a:r>
          </a:p>
          <a:p>
            <a:r>
              <a:rPr lang="en-US" dirty="0"/>
              <a:t>RA (right arm) lead is to be placed anywhere between the shoulder and the elbow, </a:t>
            </a:r>
          </a:p>
          <a:p>
            <a:r>
              <a:rPr lang="en-US" dirty="0"/>
              <a:t>LL (left leg) lead should be positioned anywhere above the ankle and below the torso, and </a:t>
            </a:r>
          </a:p>
          <a:p>
            <a:r>
              <a:rPr lang="en-US" dirty="0"/>
              <a:t>LA (left arm) lead anywhere between the shoulder and the elbow. </a:t>
            </a:r>
          </a:p>
          <a:p>
            <a:r>
              <a:rPr lang="en-US" dirty="0"/>
              <a:t>It is very important that the ECG leads are placed correctly since incorrect placement can lead to a false diagnosis of infarction or negative changes on the ECG.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5 Lead Telemetry Lead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921" y="1254354"/>
            <a:ext cx="7290080" cy="29910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 </a:t>
            </a:r>
            <a:r>
              <a:rPr lang="en-US" sz="3200" b="1" dirty="0" smtClean="0"/>
              <a:t>This is the most common type of continuous monitoring</a:t>
            </a:r>
            <a:endParaRPr lang="en-US" sz="3200" dirty="0"/>
          </a:p>
          <a:p>
            <a:r>
              <a:rPr lang="en-US" sz="3200" b="1" dirty="0"/>
              <a:t>U</a:t>
            </a:r>
            <a:r>
              <a:rPr lang="en-US" sz="3200" b="1" dirty="0" smtClean="0"/>
              <a:t>sed </a:t>
            </a:r>
            <a:r>
              <a:rPr lang="en-US" sz="3200" b="1" dirty="0"/>
              <a:t>in Telemetry to monitor cardiac rhythm while patients are </a:t>
            </a:r>
            <a:r>
              <a:rPr lang="en-US" sz="3200" b="1" dirty="0" smtClean="0"/>
              <a:t>in hospital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77" y="4245431"/>
            <a:ext cx="6455287" cy="233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8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Pneumonic to remember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3200" b="1" dirty="0"/>
              <a:t>White Clouds </a:t>
            </a:r>
            <a:r>
              <a:rPr lang="en-US" sz="3200" b="1" dirty="0" smtClean="0"/>
              <a:t>go right over the </a:t>
            </a:r>
            <a:r>
              <a:rPr lang="en-US" sz="3200" b="1" dirty="0"/>
              <a:t>Green fields</a:t>
            </a:r>
            <a:endParaRPr lang="en-US" sz="3200" dirty="0"/>
          </a:p>
          <a:p>
            <a:r>
              <a:rPr lang="en-US" sz="3200" b="1" dirty="0"/>
              <a:t>Black Smoke over red fire</a:t>
            </a:r>
            <a:endParaRPr lang="en-US" sz="3200" dirty="0"/>
          </a:p>
          <a:p>
            <a:r>
              <a:rPr lang="en-US" sz="3200" b="1" dirty="0"/>
              <a:t>Brown chocolate lies close to the </a:t>
            </a:r>
            <a:r>
              <a:rPr lang="en-US" sz="3200" b="1" dirty="0" smtClean="0"/>
              <a:t>heart</a:t>
            </a:r>
            <a:r>
              <a:rPr lang="en-US" sz="3200" b="1" dirty="0"/>
              <a:t> </a:t>
            </a: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 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5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42" y="609600"/>
            <a:ext cx="8392259" cy="859971"/>
          </a:xfrm>
        </p:spPr>
        <p:txBody>
          <a:bodyPr/>
          <a:lstStyle/>
          <a:p>
            <a:r>
              <a:rPr lang="en-US" dirty="0" smtClean="0"/>
              <a:t>               5 Lead placement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329" y="1828800"/>
            <a:ext cx="7726705" cy="40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Holter Monitors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993" y="1461407"/>
            <a:ext cx="8678009" cy="4579955"/>
          </a:xfrm>
        </p:spPr>
        <p:txBody>
          <a:bodyPr/>
          <a:lstStyle/>
          <a:p>
            <a:r>
              <a:rPr lang="en-US" b="1" dirty="0"/>
              <a:t>Holter monitor is a small non-invasive ambulatory, portable ECG machine used to record the heart’s electrical activity in a 24–72 hour </a:t>
            </a:r>
            <a:r>
              <a:rPr lang="en-US" b="1" dirty="0" smtClean="0"/>
              <a:t>period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It </a:t>
            </a:r>
            <a:r>
              <a:rPr lang="en-US" b="1" dirty="0"/>
              <a:t>correlates any symptoms (chest pain, palpitations) the patient experiences with the heart’s electrical activity at that </a:t>
            </a:r>
            <a:r>
              <a:rPr lang="en-US" b="1" dirty="0" smtClean="0"/>
              <a:t>time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Record arrhythmias that occur, providing diagnostic information about the type of arrhythmia, how long it lasts, and what might trigger </a:t>
            </a:r>
            <a:r>
              <a:rPr lang="en-US" b="1" dirty="0" smtClean="0"/>
              <a:t>it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Determine how well anti-arrhythmia medications are </a:t>
            </a:r>
            <a:r>
              <a:rPr lang="en-US" b="1" dirty="0" smtClean="0"/>
              <a:t>working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</TotalTime>
  <Words>664</Words>
  <Application>Microsoft Office PowerPoint</Application>
  <PresentationFormat>Widescreen</PresentationFormat>
  <Paragraphs>87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Trebuchet MS</vt:lpstr>
      <vt:lpstr>Wingdings 3</vt:lpstr>
      <vt:lpstr>Facet</vt:lpstr>
      <vt:lpstr>EKG MONITORING OVERVIEW</vt:lpstr>
      <vt:lpstr>              Anatomy of12 lead EKG </vt:lpstr>
      <vt:lpstr>            12 Lead EKG placement</vt:lpstr>
      <vt:lpstr>                Chest Leads</vt:lpstr>
      <vt:lpstr>              Peripheral Limb Leads</vt:lpstr>
      <vt:lpstr>     5 Lead Telemetry Lead Placement</vt:lpstr>
      <vt:lpstr>   Pneumonic to remember placement</vt:lpstr>
      <vt:lpstr>               5 Lead placement</vt:lpstr>
      <vt:lpstr>              Holter Monitors</vt:lpstr>
      <vt:lpstr>         Important to know</vt:lpstr>
      <vt:lpstr>            Holter Monitor</vt:lpstr>
      <vt:lpstr>3 Lead Monitor</vt:lpstr>
      <vt:lpstr>         Counting Heart Rates            Regular Rythyms</vt:lpstr>
      <vt:lpstr>PowerPoint Presentation</vt:lpstr>
      <vt:lpstr>PowerPoint Presentation</vt:lpstr>
      <vt:lpstr>PowerPoint Presentation</vt:lpstr>
      <vt:lpstr>PowerPoint Presentation</vt:lpstr>
      <vt:lpstr>Counting Irregular Rates</vt:lpstr>
      <vt:lpstr>PowerPoint Presentation</vt:lpstr>
      <vt:lpstr>      Rhythm Check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DETERMINING IF NORMAL OR ABNORMAL</vt:lpstr>
      <vt:lpstr>What does the Complex mean?</vt:lpstr>
    </vt:vector>
  </TitlesOfParts>
  <Company>Fulton County School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Lead, 5 lead EKG  and Holter Monitors</dc:title>
  <dc:creator>Lucy, Jennifer M</dc:creator>
  <cp:lastModifiedBy>Lucy, Jennifer M</cp:lastModifiedBy>
  <cp:revision>34</cp:revision>
  <cp:lastPrinted>2017-11-28T14:03:09Z</cp:lastPrinted>
  <dcterms:created xsi:type="dcterms:W3CDTF">2017-01-11T13:50:56Z</dcterms:created>
  <dcterms:modified xsi:type="dcterms:W3CDTF">2017-12-06T14:23:22Z</dcterms:modified>
</cp:coreProperties>
</file>